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309" r:id="rId27"/>
    <p:sldId id="310" r:id="rId28"/>
    <p:sldId id="311" r:id="rId29"/>
    <p:sldId id="308" r:id="rId30"/>
    <p:sldId id="312" r:id="rId31"/>
    <p:sldId id="313" r:id="rId32"/>
    <p:sldId id="314" r:id="rId33"/>
    <p:sldId id="315" r:id="rId34"/>
    <p:sldId id="284" r:id="rId35"/>
    <p:sldId id="31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5" autoAdjust="0"/>
    <p:restoredTop sz="94660"/>
  </p:normalViewPr>
  <p:slideViewPr>
    <p:cSldViewPr snapToGrid="0">
      <p:cViewPr>
        <p:scale>
          <a:sx n="100" d="100"/>
          <a:sy n="100" d="100"/>
        </p:scale>
        <p:origin x="7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5660BB-A975-442B-A940-10C721E08A3B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BDB3E5-21CD-4D31-B0C2-5ABCC077C6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94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 PPPM, vortex-in-cell</a:t>
            </a:r>
            <a:r>
              <a:rPr lang="en-CA" baseline="0" dirty="0"/>
              <a:t> is firstly used to compute a coarse </a:t>
            </a:r>
            <a:r>
              <a:rPr lang="en-CA" baseline="0" dirty="0" err="1"/>
              <a:t>velcotiy</a:t>
            </a:r>
            <a:r>
              <a:rPr lang="en-CA" baseline="0" dirty="0"/>
              <a:t> field, and then for each grid cell, the velocity contribution made by neighbor cells are carefully canceled.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38257-6DBB-4B83-A469-E3DB9635DC25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16335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One can then interpolate the far field value and do the near field direct summation to</a:t>
            </a:r>
            <a:r>
              <a:rPr lang="en-CA" baseline="0" dirty="0"/>
              <a:t> determine the particle velocity values.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38257-6DBB-4B83-A469-E3DB9635DC25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811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38257-6DBB-4B83-A469-E3DB9635DC25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2412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This process is called local correction, notice that for local correction, if we have a local window of size K, we have a computational constant </a:t>
            </a:r>
            <a:r>
              <a:rPr lang="en-CA" dirty="0" err="1"/>
              <a:t>propotional</a:t>
            </a:r>
            <a:r>
              <a:rPr lang="en-CA" dirty="0"/>
              <a:t> to  K to the 6 power  in front of the linear time summation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38257-6DBB-4B83-A469-E3DB9635DC25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8146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cancel this local errors, let’s put </a:t>
            </a:r>
            <a:r>
              <a:rPr lang="en-CA" dirty="0" err="1"/>
              <a:t>ourself</a:t>
            </a:r>
            <a:r>
              <a:rPr lang="en-CA" dirty="0"/>
              <a:t> in a conceptually infinity empty grid with a single grid cell impulse. This grid impulse will introduce a non-zero influence to near by grids.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438257-6DBB-4B83-A469-E3DB9635DC25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681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take a back solve of this </a:t>
            </a:r>
            <a:r>
              <a:rPr lang="en-US" dirty="0" err="1"/>
              <a:t>poisson</a:t>
            </a:r>
            <a:r>
              <a:rPr lang="en-US" dirty="0"/>
              <a:t> problem, we get nonzero values as introduced by the local grid impulse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51FC-7963-48C7-9778-6D7F861D3CC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04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we do this again and again each time with different grid impulses, we can finally build a linear model to approximate local influences as made by local grid impulses.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51FC-7963-48C7-9778-6D7F861D3CC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09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That’s what we did in the 2014 paper, here I would like to give you a even simpler formula for the </a:t>
            </a:r>
            <a:r>
              <a:rPr lang="en-US" dirty="0" err="1"/>
              <a:t>pppm</a:t>
            </a:r>
            <a:r>
              <a:rPr lang="en-US" dirty="0"/>
              <a:t> summation, </a:t>
            </a:r>
          </a:p>
          <a:p>
            <a:r>
              <a:rPr lang="en-US" dirty="0"/>
              <a:t>Considering </a:t>
            </a:r>
            <a:r>
              <a:rPr lang="en-US" dirty="0" err="1"/>
              <a:t>deconpose</a:t>
            </a:r>
            <a:r>
              <a:rPr lang="en-US" dirty="0"/>
              <a:t> the velocity field into near- and far influences, which models the turbulent and smooth part respectively</a:t>
            </a:r>
          </a:p>
          <a:p>
            <a:r>
              <a:rPr lang="en-US" dirty="0"/>
              <a:t>We can find u smooth simply by interpolation of the particle mesh result, </a:t>
            </a:r>
          </a:p>
          <a:p>
            <a:r>
              <a:rPr lang="en-US" dirty="0"/>
              <a:t>And then add back the turbulent part of the flow with near field summation of the differences between particle vortex and vortex in cell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6251FC-7963-48C7-9778-6D7F861D3CC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68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101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296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964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879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306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45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32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05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6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2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98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DF3E81-4233-461D-8096-B1A146166970}" type="datetimeFigureOut">
              <a:rPr lang="en-US" smtClean="0"/>
              <a:t>6/26/2020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EE54DC-7BEE-4692-A6F8-1097A55172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745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math.nyu.edu/faculty/greengar/shortcourse_fmm.pdf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7.png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7.png"/><Relationship Id="rId4" Type="http://schemas.openxmlformats.org/officeDocument/2006/relationships/oleObject" Target="../embeddings/oleObject2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BBF36-F5CB-43C9-A7FE-0A910E096D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Poisson’s Equation and Fast Method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6A3469-F0D2-4CF8-90BD-DA4E8560EC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94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9759D2E3-24DF-4C96-8A9A-9282DF702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r="3661"/>
          <a:stretch/>
        </p:blipFill>
        <p:spPr>
          <a:xfrm rot="16200000">
            <a:off x="3854906" y="-946929"/>
            <a:ext cx="6219825" cy="93059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78969D1-51E3-4E38-8B5D-17362D9827BA}"/>
              </a:ext>
            </a:extLst>
          </p:cNvPr>
          <p:cNvSpPr txBox="1"/>
          <p:nvPr/>
        </p:nvSpPr>
        <p:spPr>
          <a:xfrm>
            <a:off x="66675" y="0"/>
            <a:ext cx="5257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</a:t>
            </a:r>
          </a:p>
          <a:p>
            <a:r>
              <a:rPr lang="en-US" dirty="0"/>
              <a:t>If we know M-Expansion at c1 (M1={c1, Q, </a:t>
            </a:r>
            <a:r>
              <a:rPr lang="en-US" dirty="0" err="1"/>
              <a:t>Q_k</a:t>
            </a:r>
            <a:r>
              <a:rPr lang="en-US" dirty="0"/>
              <a:t>} ,</a:t>
            </a:r>
          </a:p>
          <a:p>
            <a:r>
              <a:rPr lang="en-US" dirty="0"/>
              <a:t>What is the polynomial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 z1, so that potentials at its </a:t>
            </a:r>
            <a:r>
              <a:rPr lang="en-US" dirty="0"/>
              <a:t>neighbor z can be evalu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ated</a:t>
            </a:r>
            <a:r>
              <a:rPr lang="en-US" dirty="0"/>
              <a:t>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6E599F-74E3-4BA9-9F60-3468ACA1ABF1}"/>
              </a:ext>
            </a:extLst>
          </p:cNvPr>
          <p:cNvCxnSpPr>
            <a:cxnSpLocks/>
          </p:cNvCxnSpPr>
          <p:nvPr/>
        </p:nvCxnSpPr>
        <p:spPr>
          <a:xfrm>
            <a:off x="3704317" y="1796451"/>
            <a:ext cx="669472" cy="194289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E33EDB1-E258-4CDE-BE11-4F50D9CE5063}"/>
              </a:ext>
            </a:extLst>
          </p:cNvPr>
          <p:cNvCxnSpPr>
            <a:cxnSpLocks/>
          </p:cNvCxnSpPr>
          <p:nvPr/>
        </p:nvCxnSpPr>
        <p:spPr>
          <a:xfrm flipV="1">
            <a:off x="4485595" y="3587755"/>
            <a:ext cx="165099" cy="18415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381EF-641F-4E8C-BFEF-A1F0D3BE0ABC}"/>
              </a:ext>
            </a:extLst>
          </p:cNvPr>
          <p:cNvCxnSpPr>
            <a:cxnSpLocks/>
          </p:cNvCxnSpPr>
          <p:nvPr/>
        </p:nvCxnSpPr>
        <p:spPr>
          <a:xfrm>
            <a:off x="3731078" y="1809952"/>
            <a:ext cx="974272" cy="181035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818A628-97FF-4DB4-8184-F44058BAB92D}"/>
              </a:ext>
            </a:extLst>
          </p:cNvPr>
          <p:cNvSpPr txBox="1"/>
          <p:nvPr/>
        </p:nvSpPr>
        <p:spPr>
          <a:xfrm>
            <a:off x="2397125" y="4057673"/>
            <a:ext cx="2393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M2L Transform</a:t>
            </a:r>
          </a:p>
        </p:txBody>
      </p:sp>
    </p:spTree>
    <p:extLst>
      <p:ext uri="{BB962C8B-B14F-4D97-AF65-F5344CB8AC3E}">
        <p14:creationId xmlns:p14="http://schemas.microsoft.com/office/powerpoint/2010/main" val="283565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EE6DD20-90A6-441D-91AC-4287E9FC92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3"/>
          <a:stretch/>
        </p:blipFill>
        <p:spPr>
          <a:xfrm rot="16200000">
            <a:off x="3821788" y="54651"/>
            <a:ext cx="4548423" cy="9058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7919E-FCF9-4E9C-AC05-6FEC0041BA35}"/>
              </a:ext>
            </a:extLst>
          </p:cNvPr>
          <p:cNvSpPr txBox="1"/>
          <p:nvPr/>
        </p:nvSpPr>
        <p:spPr>
          <a:xfrm>
            <a:off x="342900" y="190411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struct </a:t>
            </a:r>
            <a:r>
              <a:rPr lang="en-US" dirty="0" err="1"/>
              <a:t>Localpole</a:t>
            </a:r>
            <a:r>
              <a:rPr lang="en-US" dirty="0"/>
              <a:t>{</a:t>
            </a:r>
          </a:p>
          <a:p>
            <a:r>
              <a:rPr lang="en-US" dirty="0"/>
              <a:t>         vec2 center;</a:t>
            </a:r>
          </a:p>
          <a:p>
            <a:r>
              <a:rPr lang="en-US" dirty="0"/>
              <a:t>         complex  b[p];</a:t>
            </a:r>
          </a:p>
          <a:p>
            <a:r>
              <a:rPr lang="en-US" dirty="0"/>
              <a:t>};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6F67D9-B2FD-4705-BC3C-DBA7D196F255}"/>
              </a:ext>
            </a:extLst>
          </p:cNvPr>
          <p:cNvSpPr txBox="1"/>
          <p:nvPr/>
        </p:nvSpPr>
        <p:spPr>
          <a:xfrm>
            <a:off x="142875" y="1307144"/>
            <a:ext cx="10191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Question:</a:t>
            </a:r>
          </a:p>
          <a:p>
            <a:r>
              <a:rPr lang="en-US" dirty="0"/>
              <a:t>If we know L-Expansion at c1 (L1={c1, B} ),</a:t>
            </a:r>
          </a:p>
          <a:p>
            <a:r>
              <a:rPr lang="en-US" dirty="0"/>
              <a:t>What is the polynomial at c2, so that potentials at neighbor z around c2 can be evaluated.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77BF6A-0CDF-49A0-B931-86C47BA0A6ED}"/>
              </a:ext>
            </a:extLst>
          </p:cNvPr>
          <p:cNvSpPr txBox="1"/>
          <p:nvPr/>
        </p:nvSpPr>
        <p:spPr>
          <a:xfrm>
            <a:off x="7010399" y="3259769"/>
            <a:ext cx="23145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L2L Transform</a:t>
            </a:r>
          </a:p>
        </p:txBody>
      </p:sp>
    </p:spTree>
    <p:extLst>
      <p:ext uri="{BB962C8B-B14F-4D97-AF65-F5344CB8AC3E}">
        <p14:creationId xmlns:p14="http://schemas.microsoft.com/office/powerpoint/2010/main" val="783912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F9206F1-8E9A-4CF2-AA3F-6479FF708E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481"/>
          <a:stretch/>
        </p:blipFill>
        <p:spPr>
          <a:xfrm rot="16200000">
            <a:off x="3968777" y="-606452"/>
            <a:ext cx="4435422" cy="10106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6BD4FF-A8C1-49FB-BDB9-1E0A650BBCC7}"/>
              </a:ext>
            </a:extLst>
          </p:cNvPr>
          <p:cNvSpPr txBox="1"/>
          <p:nvPr/>
        </p:nvSpPr>
        <p:spPr>
          <a:xfrm>
            <a:off x="409575" y="752475"/>
            <a:ext cx="104584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Multipole Expansion :       Coarsening</a:t>
            </a:r>
          </a:p>
          <a:p>
            <a:pPr algn="ctr"/>
            <a:r>
              <a:rPr lang="en-US" sz="3600" dirty="0" err="1"/>
              <a:t>Localpole</a:t>
            </a:r>
            <a:r>
              <a:rPr lang="en-US" sz="3600" dirty="0"/>
              <a:t> Expansion :   Interpolation</a:t>
            </a:r>
          </a:p>
        </p:txBody>
      </p:sp>
    </p:spTree>
    <p:extLst>
      <p:ext uri="{BB962C8B-B14F-4D97-AF65-F5344CB8AC3E}">
        <p14:creationId xmlns:p14="http://schemas.microsoft.com/office/powerpoint/2010/main" val="625962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62A81F-457E-4DD4-A527-B6B6ABE88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761060" y="-779860"/>
            <a:ext cx="6450806" cy="860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9B1FAE8-A734-432E-82DE-BD07DB089DBD}"/>
              </a:ext>
            </a:extLst>
          </p:cNvPr>
          <p:cNvSpPr txBox="1"/>
          <p:nvPr/>
        </p:nvSpPr>
        <p:spPr>
          <a:xfrm>
            <a:off x="781050" y="304800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Tree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F7E967-E1CB-43EE-8FEF-05AF1C5B34B7}"/>
              </a:ext>
            </a:extLst>
          </p:cNvPr>
          <p:cNvSpPr txBox="1"/>
          <p:nvPr/>
        </p:nvSpPr>
        <p:spPr>
          <a:xfrm>
            <a:off x="9020175" y="302657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FMM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A7B724-E4BC-4352-A133-49816194FEB9}"/>
              </a:ext>
            </a:extLst>
          </p:cNvPr>
          <p:cNvSpPr txBox="1"/>
          <p:nvPr/>
        </p:nvSpPr>
        <p:spPr>
          <a:xfrm>
            <a:off x="5138737" y="304800"/>
            <a:ext cx="3171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C00D69E-76A2-46B9-8778-1A29D52308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b="51111"/>
          <a:stretch/>
        </p:blipFill>
        <p:spPr>
          <a:xfrm rot="16200000">
            <a:off x="987733" y="412441"/>
            <a:ext cx="3129934" cy="4533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B5448A3-5A7A-457F-B2A7-510FC641A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00" t="60139"/>
          <a:stretch/>
        </p:blipFill>
        <p:spPr>
          <a:xfrm rot="16200000">
            <a:off x="7876147" y="700028"/>
            <a:ext cx="3250083" cy="383857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9B26C2-FAF7-4A4E-83E3-D2FC801FF150}"/>
              </a:ext>
            </a:extLst>
          </p:cNvPr>
          <p:cNvSpPr/>
          <p:nvPr/>
        </p:nvSpPr>
        <p:spPr>
          <a:xfrm>
            <a:off x="2028825" y="3429000"/>
            <a:ext cx="295275" cy="2190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x1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A7C775-4D32-4A28-A229-B3DC66DEE26A}"/>
              </a:ext>
            </a:extLst>
          </p:cNvPr>
          <p:cNvSpPr/>
          <p:nvPr/>
        </p:nvSpPr>
        <p:spPr>
          <a:xfrm>
            <a:off x="9353550" y="3538537"/>
            <a:ext cx="295275" cy="2190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x2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6049007-B6F0-4C28-8A84-CD6B823A0CCC}"/>
              </a:ext>
            </a:extLst>
          </p:cNvPr>
          <p:cNvSpPr/>
          <p:nvPr/>
        </p:nvSpPr>
        <p:spPr>
          <a:xfrm>
            <a:off x="9058275" y="3240063"/>
            <a:ext cx="295275" cy="2190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x1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98BBF7-F602-4B85-B220-C37700755A96}"/>
              </a:ext>
            </a:extLst>
          </p:cNvPr>
          <p:cNvSpPr/>
          <p:nvPr/>
        </p:nvSpPr>
        <p:spPr>
          <a:xfrm>
            <a:off x="2324100" y="3648074"/>
            <a:ext cx="295275" cy="21907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x2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D50106B-1750-49FD-BC48-DCE48D338D67}"/>
              </a:ext>
            </a:extLst>
          </p:cNvPr>
          <p:cNvSpPr/>
          <p:nvPr/>
        </p:nvSpPr>
        <p:spPr>
          <a:xfrm>
            <a:off x="9020175" y="3162300"/>
            <a:ext cx="695325" cy="6381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C9A508-08F7-47F6-88A2-C70948BF7BC8}"/>
              </a:ext>
            </a:extLst>
          </p:cNvPr>
          <p:cNvSpPr txBox="1"/>
          <p:nvPr/>
        </p:nvSpPr>
        <p:spPr>
          <a:xfrm>
            <a:off x="285749" y="4508500"/>
            <a:ext cx="60896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Phi(x1) = contribution from (node1, 2, 3, 4, 5, 6)</a:t>
            </a:r>
          </a:p>
          <a:p>
            <a:r>
              <a:rPr lang="en-US" dirty="0"/>
              <a:t>Phi(x2) = contribution from (node1, 2, 3, 4, 5, 6)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F2577A5-7C85-4BBE-83B7-765957AC00C8}"/>
              </a:ext>
            </a:extLst>
          </p:cNvPr>
          <p:cNvSpPr txBox="1"/>
          <p:nvPr/>
        </p:nvSpPr>
        <p:spPr>
          <a:xfrm>
            <a:off x="6970712" y="5217394"/>
            <a:ext cx="47656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Phi(x1) = L2L from     + contribution from (4, 5, 6)</a:t>
            </a:r>
          </a:p>
          <a:p>
            <a:r>
              <a:rPr lang="en-US" dirty="0"/>
              <a:t>Phi(x2) = L2L from     + contribution from (4, 5, 6)</a:t>
            </a:r>
          </a:p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30EA834-5497-4B6E-9F5C-A882A69BD8B3}"/>
              </a:ext>
            </a:extLst>
          </p:cNvPr>
          <p:cNvSpPr/>
          <p:nvPr/>
        </p:nvSpPr>
        <p:spPr>
          <a:xfrm>
            <a:off x="7069137" y="4579219"/>
            <a:ext cx="568325" cy="5393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186FBA-4DEB-41E7-9070-E4C5E635EB7A}"/>
              </a:ext>
            </a:extLst>
          </p:cNvPr>
          <p:cNvSpPr txBox="1"/>
          <p:nvPr/>
        </p:nvSpPr>
        <p:spPr>
          <a:xfrm>
            <a:off x="7637462" y="4664209"/>
            <a:ext cx="339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= contribution from (node1, 2, 3)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A65BDD7-76FA-4D66-B539-B48C9775366B}"/>
              </a:ext>
            </a:extLst>
          </p:cNvPr>
          <p:cNvSpPr/>
          <p:nvPr/>
        </p:nvSpPr>
        <p:spPr>
          <a:xfrm>
            <a:off x="8804013" y="5333897"/>
            <a:ext cx="160599" cy="152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49E2354-5777-4F95-85B9-66BD608BF4BA}"/>
              </a:ext>
            </a:extLst>
          </p:cNvPr>
          <p:cNvSpPr/>
          <p:nvPr/>
        </p:nvSpPr>
        <p:spPr>
          <a:xfrm>
            <a:off x="8804012" y="5598811"/>
            <a:ext cx="160599" cy="152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112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289724-ADF1-4FF1-97BB-B8894244D70F}"/>
              </a:ext>
            </a:extLst>
          </p:cNvPr>
          <p:cNvSpPr txBox="1"/>
          <p:nvPr/>
        </p:nvSpPr>
        <p:spPr>
          <a:xfrm>
            <a:off x="933450" y="733425"/>
            <a:ext cx="1042035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3D, the algorithm can be obtained via: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Taylor expansion of the Green’s function in Cartesian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Taylor expansion of the Green’s function in Spherical coordinates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For more details, checkout:</a:t>
            </a:r>
          </a:p>
          <a:p>
            <a:r>
              <a:rPr lang="en-US" sz="2800" dirty="0">
                <a:hlinkClick r:id="rId2"/>
              </a:rPr>
              <a:t>https://math.nyu.edu/faculty/greengar/shortcourse_fmm.pdf</a:t>
            </a: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39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FE0DA-177A-40DC-A7B5-3338D244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Many, Many important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88D92F-4342-4CA2-AC57-48549DAE1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Gravitational Force </a:t>
            </a:r>
            <a:r>
              <a:rPr lang="en-US" dirty="0">
                <a:sym typeface="Wingdings" panose="05000000000000000000" pitchFamily="2" charset="2"/>
              </a:rPr>
              <a:t> Dark matter, cosmology…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8" descr="C:\Users\xinxin\Desktop\Andromeda_Milky Way collision (simulation).mp40000.gifAndromeda_Milky Way collision (simulation).mp40000">
            <a:extLst>
              <a:ext uri="{FF2B5EF4-FFF2-40B4-BE49-F238E27FC236}">
                <a16:creationId xmlns:a16="http://schemas.microsoft.com/office/drawing/2014/main" id="{42549F42-92ED-4AB0-B279-9E0291BC3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328" y="2432966"/>
            <a:ext cx="5169344" cy="3878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8254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02931-7743-4FEF-BF94-FC43C5C5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Electrostatic</a:t>
            </a:r>
          </a:p>
        </p:txBody>
      </p:sp>
      <p:pic>
        <p:nvPicPr>
          <p:cNvPr id="4" name="Picture 4" descr="Image result for harmonic parameterization by electrostatics">
            <a:extLst>
              <a:ext uri="{FF2B5EF4-FFF2-40B4-BE49-F238E27FC236}">
                <a16:creationId xmlns:a16="http://schemas.microsoft.com/office/drawing/2014/main" id="{2D23E0FC-BE30-482C-8996-E925B6AFD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2858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D632B-923E-4691-9E29-43E51CCB9B9F}"/>
                  </a:ext>
                </a:extLst>
              </p:cNvPr>
              <p:cNvSpPr txBox="1"/>
              <p:nvPr/>
            </p:nvSpPr>
            <p:spPr>
              <a:xfrm>
                <a:off x="838200" y="1804987"/>
                <a:ext cx="3514725" cy="45243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𝜖𝜌</m:t>
                      </m:r>
                    </m:oMath>
                  </m:oMathPara>
                </a14:m>
                <a:endParaRPr lang="en-US" sz="3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sz="3600" dirty="0"/>
              </a:p>
              <a:p>
                <a:pPr/>
                <a:endParaRPr lang="en-US" sz="3600" dirty="0"/>
              </a:p>
              <a:p>
                <a:pPr/>
                <a:endParaRPr lang="en-US" sz="3600" dirty="0"/>
              </a:p>
              <a:p>
                <a:pPr/>
                <a:endParaRPr lang="en-US" sz="3600" dirty="0"/>
              </a:p>
              <a:p>
                <a:pPr/>
                <a:r>
                  <a:rPr lang="en-US" sz="3600" dirty="0"/>
                  <a:t>Major force between </a:t>
                </a:r>
                <a:r>
                  <a:rPr lang="en-US" sz="3600" dirty="0" err="1"/>
                  <a:t>moleculars</a:t>
                </a:r>
                <a:r>
                  <a:rPr lang="en-US" sz="3600" dirty="0"/>
                  <a:t>!!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01D632B-923E-4691-9E29-43E51CCB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804987"/>
                <a:ext cx="3514725" cy="4524315"/>
              </a:xfrm>
              <a:prstGeom prst="rect">
                <a:avLst/>
              </a:prstGeom>
              <a:blipFill>
                <a:blip r:embed="rId3"/>
                <a:stretch>
                  <a:fillRect l="-5382" b="-4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7A966FA6-8F50-420C-9EA1-F80142C85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2" y="3914775"/>
            <a:ext cx="27432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CA1BEA-704C-46F9-A03F-ABB5B3C6809D}"/>
              </a:ext>
            </a:extLst>
          </p:cNvPr>
          <p:cNvSpPr txBox="1"/>
          <p:nvPr/>
        </p:nvSpPr>
        <p:spPr>
          <a:xfrm>
            <a:off x="8229600" y="3914775"/>
            <a:ext cx="34290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Cancer research</a:t>
            </a:r>
          </a:p>
          <a:p>
            <a:r>
              <a:rPr lang="en-US" altLang="zh-CN" sz="2800" dirty="0"/>
              <a:t>Drug</a:t>
            </a:r>
            <a:r>
              <a:rPr lang="en-US" sz="2800" dirty="0"/>
              <a:t> Design</a:t>
            </a:r>
          </a:p>
          <a:p>
            <a:r>
              <a:rPr lang="en-US" sz="2800" dirty="0"/>
              <a:t>Virus Analysis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658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87EC1510-69D8-4503-A156-A575657A9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767" y="3429000"/>
            <a:ext cx="4213508" cy="304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7555ACA-1136-41E3-9D40-3532B9D30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Helmholtz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CD8599-0994-43C7-A1A0-9E807338BD20}"/>
                  </a:ext>
                </a:extLst>
              </p:cNvPr>
              <p:cNvSpPr txBox="1"/>
              <p:nvPr/>
            </p:nvSpPr>
            <p:spPr>
              <a:xfrm>
                <a:off x="838200" y="1758434"/>
                <a:ext cx="4667251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ECD8599-0994-43C7-A1A0-9E807338BD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758434"/>
                <a:ext cx="4667251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30598A42-6A94-468B-A899-4536A44FB1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781" t="15694" r="41114" b="45694"/>
          <a:stretch/>
        </p:blipFill>
        <p:spPr>
          <a:xfrm>
            <a:off x="7324725" y="3429000"/>
            <a:ext cx="3762375" cy="2948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0D9FA91-BE28-4964-906D-25531A7A8990}"/>
              </a:ext>
            </a:extLst>
          </p:cNvPr>
          <p:cNvSpPr txBox="1"/>
          <p:nvPr/>
        </p:nvSpPr>
        <p:spPr>
          <a:xfrm>
            <a:off x="1571625" y="2905125"/>
            <a:ext cx="32004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Acoustics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47D34-F7A0-4C59-BF18-6BA724E0D3B9}"/>
              </a:ext>
            </a:extLst>
          </p:cNvPr>
          <p:cNvSpPr txBox="1"/>
          <p:nvPr/>
        </p:nvSpPr>
        <p:spPr>
          <a:xfrm>
            <a:off x="7605712" y="2905124"/>
            <a:ext cx="3200400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Electromagnetic</a:t>
            </a:r>
          </a:p>
        </p:txBody>
      </p:sp>
    </p:spTree>
    <p:extLst>
      <p:ext uri="{BB962C8B-B14F-4D97-AF65-F5344CB8AC3E}">
        <p14:creationId xmlns:p14="http://schemas.microsoft.com/office/powerpoint/2010/main" val="2138978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AAE2563-6FA6-4A3B-B216-F9B1E609F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Boundary Element Method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5BE030-EC33-4388-8E75-6480ACE6B2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4"/>
          <a:stretch/>
        </p:blipFill>
        <p:spPr>
          <a:xfrm rot="16200000">
            <a:off x="2428875" y="0"/>
            <a:ext cx="390525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D29B0E-EC88-48F4-9C99-1496FC2ECF3E}"/>
              </a:ext>
            </a:extLst>
          </p:cNvPr>
          <p:cNvSpPr txBox="1"/>
          <p:nvPr/>
        </p:nvSpPr>
        <p:spPr>
          <a:xfrm>
            <a:off x="838200" y="5661878"/>
            <a:ext cx="845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Matrix is Dense!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Condition number is Good!(</a:t>
            </a:r>
            <a:r>
              <a:rPr lang="en-US" altLang="zh-CN" sz="2400" dirty="0"/>
              <a:t>usually </a:t>
            </a:r>
            <a:r>
              <a:rPr lang="en-US" sz="2400" dirty="0"/>
              <a:t>converge in O(1) iterations)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357E68-2599-48B0-AC5E-1B273525E8BE}"/>
              </a:ext>
            </a:extLst>
          </p:cNvPr>
          <p:cNvSpPr txBox="1"/>
          <p:nvPr/>
        </p:nvSpPr>
        <p:spPr>
          <a:xfrm>
            <a:off x="4648200" y="4950251"/>
            <a:ext cx="396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PDE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r>
              <a:rPr lang="en-US" dirty="0">
                <a:solidFill>
                  <a:schemeClr val="bg1"/>
                </a:solidFill>
              </a:rPr>
              <a:t> Integral Equations</a:t>
            </a:r>
          </a:p>
        </p:txBody>
      </p:sp>
    </p:spTree>
    <p:extLst>
      <p:ext uri="{BB962C8B-B14F-4D97-AF65-F5344CB8AC3E}">
        <p14:creationId xmlns:p14="http://schemas.microsoft.com/office/powerpoint/2010/main" val="25732383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D39E9-584E-425D-97E9-83B1965D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Poisson’s </a:t>
            </a:r>
            <a:r>
              <a:rPr lang="en-US" dirty="0" err="1"/>
              <a:t>Euqation</a:t>
            </a:r>
            <a:r>
              <a:rPr lang="en-US" dirty="0"/>
              <a:t> and its Fundamental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647EAD-4FC2-4F66-8197-06A853354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72747" y="492125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038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492F7C6-9093-4507-9A0C-01D7BB952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Boundary Element Method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36A181-53D7-482F-9357-0A41529F2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 2D</a:t>
            </a:r>
          </a:p>
          <a:p>
            <a:pPr lvl="1"/>
            <a:r>
              <a:rPr lang="en-US" dirty="0"/>
              <a:t>Full Domain is N^2, with Multigrid Methods, O(N^2) computation.</a:t>
            </a:r>
          </a:p>
          <a:p>
            <a:pPr lvl="1"/>
            <a:r>
              <a:rPr lang="en-US" dirty="0"/>
              <a:t>Boundary element has N elements, </a:t>
            </a:r>
            <a:r>
              <a:rPr lang="en-US" dirty="0" err="1"/>
              <a:t>BiCGSTAB</a:t>
            </a:r>
            <a:r>
              <a:rPr lang="en-US" dirty="0"/>
              <a:t> method converges in constant iteration, and each iteration took O(N^2) for Dense Matrix-vector!</a:t>
            </a:r>
          </a:p>
          <a:p>
            <a:r>
              <a:rPr lang="en-US" dirty="0"/>
              <a:t>In 3D</a:t>
            </a:r>
          </a:p>
          <a:p>
            <a:pPr lvl="1"/>
            <a:r>
              <a:rPr lang="en-US" dirty="0"/>
              <a:t>Full Domain is N^3, with </a:t>
            </a:r>
            <a:r>
              <a:rPr lang="en-US" dirty="0" err="1"/>
              <a:t>Multigrids</a:t>
            </a:r>
            <a:r>
              <a:rPr lang="en-US" dirty="0"/>
              <a:t>, O(N^3)</a:t>
            </a:r>
          </a:p>
          <a:p>
            <a:pPr lvl="1"/>
            <a:r>
              <a:rPr lang="en-US" dirty="0"/>
              <a:t>Boundary element has N^2 elements, in total N^4 computation!</a:t>
            </a:r>
          </a:p>
          <a:p>
            <a:r>
              <a:rPr lang="en-US" dirty="0"/>
              <a:t>With FMM replacing the matrix vector multiplication operation</a:t>
            </a:r>
          </a:p>
          <a:p>
            <a:pPr lvl="1"/>
            <a:r>
              <a:rPr lang="en-US" dirty="0"/>
              <a:t>O(N) in 2D</a:t>
            </a:r>
          </a:p>
          <a:p>
            <a:pPr lvl="1"/>
            <a:r>
              <a:rPr lang="en-US" dirty="0"/>
              <a:t>O(N^2) in 3D.</a:t>
            </a:r>
          </a:p>
          <a:p>
            <a:pPr lvl="1"/>
            <a:r>
              <a:rPr lang="en-US" dirty="0"/>
              <a:t>Semi-Analytic!</a:t>
            </a:r>
          </a:p>
        </p:txBody>
      </p:sp>
    </p:spTree>
    <p:extLst>
      <p:ext uri="{BB962C8B-B14F-4D97-AF65-F5344CB8AC3E}">
        <p14:creationId xmlns:p14="http://schemas.microsoft.com/office/powerpoint/2010/main" val="211085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D74C53-D35A-4E5C-8ADD-5AA00211F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819150"/>
            <a:ext cx="5800725" cy="281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7C4E7A-707F-465F-8F15-A4886632AA58}"/>
              </a:ext>
            </a:extLst>
          </p:cNvPr>
          <p:cNvSpPr txBox="1"/>
          <p:nvPr/>
        </p:nvSpPr>
        <p:spPr>
          <a:xfrm>
            <a:off x="2035181" y="3638550"/>
            <a:ext cx="2457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Large scale, deep wave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1D84D-2C5A-4AAD-9EE0-59C2CBDCE8D9}"/>
              </a:ext>
            </a:extLst>
          </p:cNvPr>
          <p:cNvSpPr txBox="1"/>
          <p:nvPr/>
        </p:nvSpPr>
        <p:spPr>
          <a:xfrm>
            <a:off x="8138316" y="3638550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Sound Pressure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5AC8D-4A90-413E-89A3-81A96BEFD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494" y="533400"/>
            <a:ext cx="4470793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71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443A-6BC1-4B52-9E68-1AF20B98C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Vortex flow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59D303-09B0-4C3D-9B70-54DC0750000B}"/>
                  </a:ext>
                </a:extLst>
              </p:cNvPr>
              <p:cNvSpPr txBox="1"/>
              <p:nvPr/>
            </p:nvSpPr>
            <p:spPr>
              <a:xfrm>
                <a:off x="225147" y="1690688"/>
                <a:ext cx="5631861" cy="1291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×(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CA" sz="1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659D303-09B0-4C3D-9B70-54DC075000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" y="1690688"/>
                <a:ext cx="5631861" cy="12913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D136C1-4EE1-45C8-A6E7-794FD5CD94CF}"/>
                  </a:ext>
                </a:extLst>
              </p:cNvPr>
              <p:cNvSpPr txBox="1"/>
              <p:nvPr/>
            </p:nvSpPr>
            <p:spPr>
              <a:xfrm>
                <a:off x="7860723" y="1784206"/>
                <a:ext cx="2461828" cy="1508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3D136C1-4EE1-45C8-A6E7-794FD5CD9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23" y="1784206"/>
                <a:ext cx="2461828" cy="15081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A34888A5-5F2C-4E31-99E0-437EB0DE0A70}"/>
              </a:ext>
            </a:extLst>
          </p:cNvPr>
          <p:cNvSpPr/>
          <p:nvPr/>
        </p:nvSpPr>
        <p:spPr>
          <a:xfrm>
            <a:off x="5953990" y="2239831"/>
            <a:ext cx="1433945" cy="54032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vortex_ring_compare">
            <a:hlinkClick r:id="" action="ppaction://media"/>
            <a:extLst>
              <a:ext uri="{FF2B5EF4-FFF2-40B4-BE49-F238E27FC236}">
                <a16:creationId xmlns:a16="http://schemas.microsoft.com/office/drawing/2014/main" id="{6CB23F0A-0B5C-4B17-AB6D-C6BCC3DA9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3668" t="18210" r="5262" b="23663"/>
          <a:stretch/>
        </p:blipFill>
        <p:spPr>
          <a:xfrm>
            <a:off x="3343990" y="3292311"/>
            <a:ext cx="522000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8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4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FC636-9A6F-47EB-950A-EE20EB2D1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 of summations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887A51-1081-4C8D-A1A7-5AC5AC0B67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18" t="15417" r="31669"/>
          <a:stretch/>
        </p:blipFill>
        <p:spPr>
          <a:xfrm rot="16200000">
            <a:off x="3052163" y="-508988"/>
            <a:ext cx="3935025" cy="809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9808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FF04F-9862-4454-862F-7895FAB39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 them with same 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93E3C-873A-4C55-8DC6-2AA1BFF7A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Routine:</a:t>
            </a:r>
          </a:p>
          <a:p>
            <a:pPr lvl="1"/>
            <a:r>
              <a:rPr lang="en-US" sz="2000" dirty="0"/>
              <a:t>F = </a:t>
            </a:r>
            <a:r>
              <a:rPr lang="en-US" sz="2000" dirty="0" err="1"/>
              <a:t>computeGradPhi</a:t>
            </a:r>
            <a:r>
              <a:rPr lang="en-US" sz="2000" dirty="0"/>
              <a:t>(s); //returns gravity force using FMM from many source s</a:t>
            </a:r>
          </a:p>
          <a:p>
            <a:endParaRPr lang="en-US" dirty="0"/>
          </a:p>
          <a:p>
            <a:r>
              <a:rPr lang="en-US" dirty="0"/>
              <a:t>B.I.E:</a:t>
            </a:r>
          </a:p>
          <a:p>
            <a:pPr lvl="1"/>
            <a:r>
              <a:rPr lang="en-US" sz="2000" dirty="0"/>
              <a:t>Let s1[</a:t>
            </a:r>
            <a:r>
              <a:rPr lang="en-US" sz="2000" dirty="0" err="1"/>
              <a:t>i</a:t>
            </a:r>
            <a:r>
              <a:rPr lang="en-US" sz="2000" dirty="0"/>
              <a:t>] = n[</a:t>
            </a:r>
            <a:r>
              <a:rPr lang="en-US" sz="2000" dirty="0" err="1"/>
              <a:t>i</a:t>
            </a:r>
            <a:r>
              <a:rPr lang="en-US" sz="2000" dirty="0"/>
              <a:t>].x*s[</a:t>
            </a:r>
            <a:r>
              <a:rPr lang="en-US" sz="2000" dirty="0" err="1"/>
              <a:t>i</a:t>
            </a:r>
            <a:r>
              <a:rPr lang="en-US" sz="2000" dirty="0"/>
              <a:t>],             s2[</a:t>
            </a:r>
            <a:r>
              <a:rPr lang="en-US" sz="2000" dirty="0" err="1"/>
              <a:t>i</a:t>
            </a:r>
            <a:r>
              <a:rPr lang="en-US" sz="2000" dirty="0"/>
              <a:t>] = n[</a:t>
            </a:r>
            <a:r>
              <a:rPr lang="en-US" sz="2000" dirty="0" err="1"/>
              <a:t>i</a:t>
            </a:r>
            <a:r>
              <a:rPr lang="en-US" sz="2000" dirty="0"/>
              <a:t>].y*s[</a:t>
            </a:r>
            <a:r>
              <a:rPr lang="en-US" sz="2000" dirty="0" err="1"/>
              <a:t>i</a:t>
            </a:r>
            <a:r>
              <a:rPr lang="en-US" sz="2000" dirty="0"/>
              <a:t>],          s3[</a:t>
            </a:r>
            <a:r>
              <a:rPr lang="en-US" sz="2000" dirty="0" err="1"/>
              <a:t>i</a:t>
            </a:r>
            <a:r>
              <a:rPr lang="en-US" sz="2000" dirty="0"/>
              <a:t>] = n[</a:t>
            </a:r>
            <a:r>
              <a:rPr lang="en-US" sz="2000" dirty="0" err="1"/>
              <a:t>i</a:t>
            </a:r>
            <a:r>
              <a:rPr lang="en-US" sz="2000" dirty="0"/>
              <a:t>].z*s[</a:t>
            </a:r>
            <a:r>
              <a:rPr lang="en-US" sz="2000" dirty="0" err="1"/>
              <a:t>i</a:t>
            </a:r>
            <a:r>
              <a:rPr lang="en-US" sz="2000" dirty="0"/>
              <a:t>];</a:t>
            </a:r>
          </a:p>
          <a:p>
            <a:pPr lvl="1"/>
            <a:r>
              <a:rPr lang="en-US" sz="2000" dirty="0"/>
              <a:t>F1 = </a:t>
            </a:r>
            <a:r>
              <a:rPr lang="en-US" sz="2000" dirty="0" err="1"/>
              <a:t>computeGradPhi</a:t>
            </a:r>
            <a:r>
              <a:rPr lang="en-US" sz="2000" dirty="0"/>
              <a:t>(s1), F2 = </a:t>
            </a:r>
            <a:r>
              <a:rPr lang="en-US" sz="2000" dirty="0" err="1"/>
              <a:t>computeGradPhi</a:t>
            </a:r>
            <a:r>
              <a:rPr lang="en-US" sz="2000" dirty="0"/>
              <a:t>(s2), F3 = </a:t>
            </a:r>
            <a:r>
              <a:rPr lang="en-US" sz="2000" dirty="0" err="1"/>
              <a:t>computeGradPhi</a:t>
            </a:r>
            <a:r>
              <a:rPr lang="en-US" sz="2000" dirty="0"/>
              <a:t>(s3)</a:t>
            </a:r>
          </a:p>
          <a:p>
            <a:pPr lvl="1"/>
            <a:r>
              <a:rPr lang="en-US" sz="2000" dirty="0"/>
              <a:t>Res = F1.x + F2.y + F3.z;</a:t>
            </a:r>
          </a:p>
          <a:p>
            <a:r>
              <a:rPr lang="en-US" sz="2400" dirty="0" err="1"/>
              <a:t>Biot</a:t>
            </a:r>
            <a:r>
              <a:rPr lang="en-US" sz="2400" dirty="0"/>
              <a:t>-Savart:</a:t>
            </a:r>
          </a:p>
          <a:p>
            <a:pPr lvl="1"/>
            <a:r>
              <a:rPr lang="en-US" sz="2000" dirty="0"/>
              <a:t>Your homework</a:t>
            </a:r>
          </a:p>
        </p:txBody>
      </p:sp>
    </p:spTree>
    <p:extLst>
      <p:ext uri="{BB962C8B-B14F-4D97-AF65-F5344CB8AC3E}">
        <p14:creationId xmlns:p14="http://schemas.microsoft.com/office/powerpoint/2010/main" val="7055228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84572-95CA-47BB-9625-4AA7A7BB4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fast summation methods: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8E69F-D326-424E-B785-DD4F3E3AC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PPPM</a:t>
            </a:r>
          </a:p>
        </p:txBody>
      </p:sp>
    </p:spTree>
    <p:extLst>
      <p:ext uri="{BB962C8B-B14F-4D97-AF65-F5344CB8AC3E}">
        <p14:creationId xmlns:p14="http://schemas.microsoft.com/office/powerpoint/2010/main" val="37011920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61407-00D2-48CF-BB76-38F4F9185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PPPM: </a:t>
            </a:r>
            <a:r>
              <a:rPr lang="en-US" altLang="zh-CN" sz="4000" dirty="0"/>
              <a:t>Combining PDE form and summation forms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9A4B11-590B-471F-967A-41E836B928B5}"/>
                  </a:ext>
                </a:extLst>
              </p:cNvPr>
              <p:cNvSpPr txBox="1"/>
              <p:nvPr/>
            </p:nvSpPr>
            <p:spPr>
              <a:xfrm>
                <a:off x="225147" y="1690688"/>
                <a:ext cx="5631861" cy="129131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×(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A9A4B11-590B-471F-967A-41E836B928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147" y="1690688"/>
                <a:ext cx="5631861" cy="129131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0093DB-5233-47A0-8B2F-004D6FD3A2F2}"/>
                  </a:ext>
                </a:extLst>
              </p:cNvPr>
              <p:cNvSpPr txBox="1"/>
              <p:nvPr/>
            </p:nvSpPr>
            <p:spPr>
              <a:xfrm>
                <a:off x="853428" y="3754114"/>
                <a:ext cx="4375300" cy="12913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𝜖</m:t>
                      </m:r>
                      <m:nary>
                        <m:naryPr>
                          <m:chr m:val="∑"/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30093DB-5233-47A0-8B2F-004D6FD3A2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428" y="3754114"/>
                <a:ext cx="4375300" cy="12913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84360-A49F-474D-891A-5F248EA22B51}"/>
                  </a:ext>
                </a:extLst>
              </p:cNvPr>
              <p:cNvSpPr txBox="1"/>
              <p:nvPr/>
            </p:nvSpPr>
            <p:spPr>
              <a:xfrm>
                <a:off x="7860723" y="1784206"/>
                <a:ext cx="2461828" cy="1508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𝜔</m:t>
                      </m:r>
                    </m:oMath>
                  </m:oMathPara>
                </a14:m>
                <a:endParaRPr lang="en-US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𝜓</m:t>
                      </m:r>
                    </m:oMath>
                  </m:oMathPara>
                </a14:m>
                <a:endParaRPr lang="en-US" sz="40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D484360-A49F-474D-891A-5F248EA22B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723" y="1784206"/>
                <a:ext cx="2461828" cy="15081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BAA8C8-6CB7-40B5-988C-4CEFCD82789E}"/>
                  </a:ext>
                </a:extLst>
              </p:cNvPr>
              <p:cNvSpPr txBox="1"/>
              <p:nvPr/>
            </p:nvSpPr>
            <p:spPr>
              <a:xfrm>
                <a:off x="7979281" y="3814324"/>
                <a:ext cx="2224712" cy="12311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4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400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𝜖𝜌</m:t>
                      </m:r>
                    </m:oMath>
                  </m:oMathPara>
                </a14:m>
                <a:endParaRPr lang="en-US" sz="40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4000" b="0" i="0" smtClean="0">
                          <a:latin typeface="Cambria Math" panose="02040503050406030204" pitchFamily="18" charset="0"/>
                        </a:rPr>
                        <m:t>∇</m:t>
                      </m:r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2BAA8C8-6CB7-40B5-988C-4CEFCD8278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281" y="3814324"/>
                <a:ext cx="2224712" cy="12311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44A403E-FC0B-4E64-A36A-E7D8DF99CF8E}"/>
              </a:ext>
            </a:extLst>
          </p:cNvPr>
          <p:cNvSpPr txBox="1"/>
          <p:nvPr/>
        </p:nvSpPr>
        <p:spPr>
          <a:xfrm>
            <a:off x="1310991" y="5553661"/>
            <a:ext cx="3460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Direct summation for the turbulent part</a:t>
            </a:r>
          </a:p>
        </p:txBody>
      </p:sp>
      <p:sp>
        <p:nvSpPr>
          <p:cNvPr id="9" name="Arrow: Left-Right 8">
            <a:extLst>
              <a:ext uri="{FF2B5EF4-FFF2-40B4-BE49-F238E27FC236}">
                <a16:creationId xmlns:a16="http://schemas.microsoft.com/office/drawing/2014/main" id="{CA0EE715-5B50-4321-AB44-C87DC1117365}"/>
              </a:ext>
            </a:extLst>
          </p:cNvPr>
          <p:cNvSpPr/>
          <p:nvPr/>
        </p:nvSpPr>
        <p:spPr>
          <a:xfrm>
            <a:off x="5953991" y="4197927"/>
            <a:ext cx="1433945" cy="54032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57703CC-92E7-4057-9509-631502E116E0}"/>
              </a:ext>
            </a:extLst>
          </p:cNvPr>
          <p:cNvSpPr/>
          <p:nvPr/>
        </p:nvSpPr>
        <p:spPr>
          <a:xfrm>
            <a:off x="5953990" y="2239831"/>
            <a:ext cx="1433945" cy="54032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01B7FD-720C-4250-9ACA-20A0767E61CD}"/>
              </a:ext>
            </a:extLst>
          </p:cNvPr>
          <p:cNvSpPr/>
          <p:nvPr/>
        </p:nvSpPr>
        <p:spPr>
          <a:xfrm>
            <a:off x="7860723" y="5535617"/>
            <a:ext cx="31483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C000"/>
                </a:solidFill>
              </a:rPr>
              <a:t>Poisson’s Equation for the smooth part</a:t>
            </a:r>
            <a:endParaRPr lang="en-US" sz="2400" dirty="0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027505F6-C66E-48EE-995D-A41DD5726B7C}"/>
              </a:ext>
            </a:extLst>
          </p:cNvPr>
          <p:cNvSpPr/>
          <p:nvPr/>
        </p:nvSpPr>
        <p:spPr>
          <a:xfrm>
            <a:off x="5953990" y="5615695"/>
            <a:ext cx="1433945" cy="540328"/>
          </a:xfrm>
          <a:prstGeom prst="left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844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PPPM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Fast solution uses near-far decomposition to get acceleration. Can we do similar thing on a particle-mesh setup?</a:t>
            </a:r>
          </a:p>
          <a:p>
            <a:endParaRPr lang="en-CA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9DC0-2343-437E-9516-5451BA94C81B}" type="slidenum">
              <a:rPr lang="en-CA" smtClean="0"/>
              <a:t>27</a:t>
            </a:fld>
            <a:endParaRPr lang="en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53440" y="3019510"/>
          <a:ext cx="10377516" cy="3309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" name="Image" r:id="rId4" imgW="6565405" imgH="2093980" progId="Photoshop.Image.13">
                  <p:embed/>
                </p:oleObj>
              </mc:Choice>
              <mc:Fallback>
                <p:oleObj name="Image" r:id="rId4" imgW="6565405" imgH="2093980" progId="Photoshop.Image.1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" y="3019510"/>
                        <a:ext cx="10377516" cy="3309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302432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PPPM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Fast solution uses near-far decomposition to get acceleration. Can we do similar thing on a particle-mesh setup?</a:t>
            </a:r>
          </a:p>
          <a:p>
            <a:endParaRPr lang="en-C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9DC0-2343-437E-9516-5451BA94C81B}" type="slidenum">
              <a:rPr lang="en-CA" smtClean="0"/>
              <a:t>28</a:t>
            </a:fld>
            <a:endParaRPr lang="en-CA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853440" y="3019510"/>
          <a:ext cx="10377516" cy="3309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4" name="Image" r:id="rId4" imgW="6565405" imgH="2093980" progId="Photoshop.Image.13">
                  <p:embed/>
                </p:oleObj>
              </mc:Choice>
              <mc:Fallback>
                <p:oleObj name="Image" r:id="rId4" imgW="6565405" imgH="2093980" progId="Photoshop.Image.13">
                  <p:embed/>
                  <p:pic>
                    <p:nvPicPr>
                      <p:cNvPr id="7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3440" y="3019510"/>
                        <a:ext cx="10377516" cy="33094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3852672" y="2964078"/>
          <a:ext cx="4230370" cy="34358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5" name="Image" r:id="rId6" imgW="2578613" imgH="2093980" progId="Photoshop.Image.13">
                  <p:embed/>
                </p:oleObj>
              </mc:Choice>
              <mc:Fallback>
                <p:oleObj name="Image" r:id="rId6" imgW="2578613" imgH="2093980" progId="Photoshop.Image.1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2672" y="2964078"/>
                        <a:ext cx="4230370" cy="34358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514287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PPPM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9DC0-2343-437E-9516-5451BA94C81B}" type="slidenum">
              <a:rPr lang="en-CA" smtClean="0"/>
              <a:t>29</a:t>
            </a:fld>
            <a:endParaRPr lang="en-CA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1E6B312-FB67-47C8-ACA1-EC535B7FD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835" y="1508925"/>
            <a:ext cx="9663374" cy="484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3502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615D-C335-4F82-8DA3-B0820E72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9977"/>
          </a:xfrm>
        </p:spPr>
        <p:txBody>
          <a:bodyPr/>
          <a:lstStyle/>
          <a:p>
            <a:r>
              <a:rPr lang="en-US" dirty="0"/>
              <a:t>For Example: the Gravitational Problem</a:t>
            </a:r>
          </a:p>
        </p:txBody>
      </p:sp>
      <p:pic>
        <p:nvPicPr>
          <p:cNvPr id="4" name="Picture 8" descr="C:\Users\xinxin\Desktop\Andromeda_Milky Way collision (simulation).mp40000.gifAndromeda_Milky Way collision (simulation).mp40000">
            <a:extLst>
              <a:ext uri="{FF2B5EF4-FFF2-40B4-BE49-F238E27FC236}">
                <a16:creationId xmlns:a16="http://schemas.microsoft.com/office/drawing/2014/main" id="{527D3C07-438D-49CD-88F9-7F0FD2B31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708" y="1547199"/>
            <a:ext cx="5169344" cy="3878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E5BB07-B19B-47DB-98B7-E7E90EBBC49F}"/>
                  </a:ext>
                </a:extLst>
              </p:cNvPr>
              <p:cNvSpPr txBox="1"/>
              <p:nvPr/>
            </p:nvSpPr>
            <p:spPr>
              <a:xfrm>
                <a:off x="415909" y="2256703"/>
                <a:ext cx="5718938" cy="30698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2800" b="0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∇</m:t>
                    </m:r>
                    <m:r>
                      <m:rPr>
                        <m:sty m:val="p"/>
                      </m:rPr>
                      <a:rPr lang="en-US" sz="2800" b="0" i="1" smtClean="0">
                        <a:latin typeface="Cambria Math" panose="02040503050406030204" pitchFamily="18" charset="0"/>
                      </a:rPr>
                      <m:t>ϕ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num>
                                <m:den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sSubSup>
                                    <m:sSubSupPr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d>
                                        <m:dPr>
                                          <m:begChr m:val="‖"/>
                                          <m:endChr m:val="‖"/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CA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CA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CA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CA" sz="28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b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/>
                                  </m:sSub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CA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CA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=1,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≠</m:t>
                          </m:r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CA" sz="2800" b="0" i="1" smtClean="0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sSubSup>
                                <m:sSubSupPr>
                                  <m:ctrlP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CA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CA" sz="28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b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CA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bSup>
                            </m:den>
                          </m:f>
                        </m:e>
                      </m:nary>
                    </m:oMath>
                  </m:oMathPara>
                </a14:m>
                <a:endParaRPr lang="en-CA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8E5BB07-B19B-47DB-98B7-E7E90EBBC4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09" y="2256703"/>
                <a:ext cx="5718938" cy="306987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40EACBD-F58F-4E77-92F1-60426AAF517B}"/>
              </a:ext>
            </a:extLst>
          </p:cNvPr>
          <p:cNvSpPr txBox="1"/>
          <p:nvPr/>
        </p:nvSpPr>
        <p:spPr>
          <a:xfrm>
            <a:off x="321276" y="57514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CA" sz="1800" i="1" dirty="0">
                <a:solidFill>
                  <a:srgbClr val="FF0000"/>
                </a:solidFill>
              </a:rPr>
              <a:t>Given N particles and M evaluation position, direct computation requires O(NM) time!</a:t>
            </a:r>
          </a:p>
        </p:txBody>
      </p:sp>
    </p:spTree>
    <p:extLst>
      <p:ext uri="{BB962C8B-B14F-4D97-AF65-F5344CB8AC3E}">
        <p14:creationId xmlns:p14="http://schemas.microsoft.com/office/powerpoint/2010/main" val="2014038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Correction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dirty="0"/>
                  <a:t>In 3D, for a correction window of size K in each dimension, a local matrix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CA" b="0" i="1" smtClean="0"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CA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CA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CA" dirty="0"/>
                  <a:t> can be precomputed to cancel the local influence from grid.</a:t>
                </a:r>
              </a:p>
              <a:p>
                <a:endParaRPr lang="en-CA" dirty="0"/>
              </a:p>
              <a:p>
                <a:r>
                  <a:rPr lang="en-CA" dirty="0"/>
                  <a:t>T(N) = O( c K^6  N)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9DC0-2343-437E-9516-5451BA94C81B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16629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Correction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9DC0-2343-437E-9516-5451BA94C81B}" type="slidenum">
              <a:rPr lang="en-CA" smtClean="0"/>
              <a:t>31</a:t>
            </a:fld>
            <a:endParaRPr lang="en-CA"/>
          </a:p>
        </p:txBody>
      </p:sp>
      <p:grpSp>
        <p:nvGrpSpPr>
          <p:cNvPr id="356" name="Group 355"/>
          <p:cNvGrpSpPr/>
          <p:nvPr/>
        </p:nvGrpSpPr>
        <p:grpSpPr>
          <a:xfrm>
            <a:off x="5717309" y="1813040"/>
            <a:ext cx="4531591" cy="4533775"/>
            <a:chOff x="3012209" y="1736840"/>
            <a:chExt cx="4531591" cy="4533775"/>
          </a:xfrm>
        </p:grpSpPr>
        <p:grpSp>
          <p:nvGrpSpPr>
            <p:cNvPr id="180" name="Group 179"/>
            <p:cNvGrpSpPr/>
            <p:nvPr/>
          </p:nvGrpSpPr>
          <p:grpSpPr>
            <a:xfrm>
              <a:off x="3012209" y="1736840"/>
              <a:ext cx="4531591" cy="2260475"/>
              <a:chOff x="3012209" y="1736840"/>
              <a:chExt cx="4531591" cy="2260475"/>
            </a:xfrm>
          </p:grpSpPr>
          <p:grpSp>
            <p:nvGrpSpPr>
              <p:cNvPr id="92" name="Group 91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0" name="Group 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" name="Rectangle 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" name="Rectangle 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" name="Rectangle 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" name="Rectangle 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" name="Rectangle 1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" name="Rectangle 1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" name="Rectangle 1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" name="Rectangle 1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" name="Rectangle 1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" name="Rectangle 1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" name="Rectangle 1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" name="Group 2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2" name="Rectangle 2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" name="Rectangle 2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" name="Rectangle 2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" name="Rectangle 2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8" name="Group 2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7" name="Rectangle 4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9" name="Group 2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0" name="Rectangle 3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1" name="Rectangle 4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2" name="Rectangle 4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7" name="Rectangle 3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8" name="Rectangle 3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9" name="Rectangle 3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" name="Rectangle 3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" name="Rectangle 3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72" name="Group 7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8" name="Rectangle 8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9" name="Rectangle 8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0" name="Rectangle 8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1" name="Rectangle 9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4" name="Rectangle 8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5" name="Rectangle 8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7" name="Rectangle 8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4" name="Group 7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0" name="Rectangle 7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1" name="Rectangle 8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2" name="Rectangle 8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3" name="Rectangle 8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5" name="Group 7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6" name="Rectangle 7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7" name="Rectangle 7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8" name="Rectangle 7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9" name="Rectangle 7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8" name="Rectangle 6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9" name="Rectangle 6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0" name="Rectangle 6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1" name="Rectangle 7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3" name="Group 5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4" name="Rectangle 6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7" name="Rectangle 6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4" name="Group 5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1" name="Rectangle 6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2" name="Rectangle 6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3" name="Rectangle 6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6" name="Rectangle 5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7" name="Rectangle 5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93" name="Group 92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94" name="Group 93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138" name="Group 137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60" name="Group 15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6" name="Rectangle 17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7" name="Rectangle 17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8" name="Rectangle 17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9" name="Rectangle 17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1" name="Group 16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2" name="Rectangle 17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3" name="Rectangle 17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4" name="Rectangle 17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5" name="Rectangle 17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2" name="Group 16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8" name="Rectangle 16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9" name="Rectangle 16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0" name="Rectangle 16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1" name="Rectangle 17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3" name="Group 16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4" name="Rectangle 16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5" name="Rectangle 16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6" name="Rectangle 16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7" name="Rectangle 16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39" name="Group 138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40" name="Group 13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6" name="Rectangle 15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7" name="Rectangle 15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8" name="Rectangle 15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9" name="Rectangle 15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1" name="Group 14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2" name="Rectangle 15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3" name="Rectangle 15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4" name="Rectangle 15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5" name="Rectangle 15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2" name="Group 14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8" name="Rectangle 14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9" name="Rectangle 14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0" name="Rectangle 14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1" name="Rectangle 15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3" name="Group 14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4" name="Rectangle 14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5" name="Rectangle 14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6" name="Rectangle 14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7" name="Rectangle 14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95" name="Group 94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18" name="Group 11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4" name="Rectangle 13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5" name="Rectangle 13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6" name="Rectangle 13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7" name="Rectangle 13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9" name="Group 11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0" name="Rectangle 12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1" name="Rectangle 13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2" name="Rectangle 13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3" name="Rectangle 13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0" name="Group 11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6" name="Rectangle 12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7" name="Rectangle 12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8" name="Rectangle 12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9" name="Rectangle 12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1" name="Group 12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2" name="Rectangle 12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3" name="Rectangle 12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4" name="Rectangle 12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5" name="Rectangle 12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97" name="Group 96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98" name="Group 9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4" name="Rectangle 11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5" name="Rectangle 11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6" name="Rectangle 11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7" name="Rectangle 11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9" name="Group 9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1" name="Rectangle 11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2" name="Rectangle 11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3" name="Rectangle 11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0" name="Group 9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6" name="Rectangle 10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7" name="Rectangle 10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8" name="Rectangle 10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9" name="Rectangle 10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1" name="Group 10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2" name="Rectangle 10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3" name="Rectangle 10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4" name="Rectangle 10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5" name="Rectangle 10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  <p:grpSp>
          <p:nvGrpSpPr>
            <p:cNvPr id="181" name="Group 180"/>
            <p:cNvGrpSpPr/>
            <p:nvPr/>
          </p:nvGrpSpPr>
          <p:grpSpPr>
            <a:xfrm>
              <a:off x="3012209" y="4010140"/>
              <a:ext cx="4531591" cy="2260475"/>
              <a:chOff x="3012209" y="1736840"/>
              <a:chExt cx="4531591" cy="2260475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270" name="Group 269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314" name="Group 313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336" name="Group 33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52" name="Rectangle 35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3" name="Rectangle 35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4" name="Rectangle 35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5" name="Rectangle 35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37" name="Group 33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48" name="Rectangle 34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9" name="Rectangle 34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0" name="Rectangle 34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1" name="Rectangle 35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38" name="Group 33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44" name="Rectangle 34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5" name="Rectangle 34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6" name="Rectangle 34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7" name="Rectangle 34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39" name="Group 33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1" name="Rectangle 34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2" name="Rectangle 34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3" name="Rectangle 34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315" name="Group 314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316" name="Group 31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32" name="Rectangle 33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3" name="Rectangle 33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4" name="Rectangle 33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5" name="Rectangle 33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17" name="Group 31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28" name="Rectangle 32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9" name="Rectangle 32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0" name="Rectangle 32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1" name="Rectangle 33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18" name="Group 31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24" name="Rectangle 32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5" name="Rectangle 32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6" name="Rectangle 32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7" name="Rectangle 32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19" name="Group 31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20" name="Rectangle 31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1" name="Rectangle 32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2" name="Rectangle 32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3" name="Rectangle 32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271" name="Group 270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94" name="Group 29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10" name="Rectangle 30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11" name="Rectangle 31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12" name="Rectangle 31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13" name="Rectangle 31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95" name="Group 29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06" name="Rectangle 30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7" name="Rectangle 30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8" name="Rectangle 30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9" name="Rectangle 30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96" name="Group 29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02" name="Rectangle 30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3" name="Rectangle 30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4" name="Rectangle 30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5" name="Rectangle 30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97" name="Group 29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98" name="Rectangle 29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9" name="Rectangle 29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0" name="Rectangle 29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1" name="Rectangle 30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273" name="Group 272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74" name="Group 27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90" name="Rectangle 28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1" name="Rectangle 29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2" name="Rectangle 29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3" name="Rectangle 29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75" name="Group 27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86" name="Rectangle 28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7" name="Rectangle 28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8" name="Rectangle 28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9" name="Rectangle 28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76" name="Group 27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82" name="Rectangle 28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3" name="Rectangle 28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4" name="Rectangle 28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5" name="Rectangle 28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77" name="Group 27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78" name="Rectangle 27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79" name="Rectangle 27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0" name="Rectangle 27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1" name="Rectangle 28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183" name="Group 182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184" name="Group 183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228" name="Group 227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50" name="Group 24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66" name="Rectangle 26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7" name="Rectangle 26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8" name="Rectangle 26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9" name="Rectangle 26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1" name="Group 25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62" name="Rectangle 26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3" name="Rectangle 26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4" name="Rectangle 26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5" name="Rectangle 26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58" name="Rectangle 25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9" name="Rectangle 25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0" name="Rectangle 25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1" name="Rectangle 26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54" name="Rectangle 25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5" name="Rectangle 25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6" name="Rectangle 25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7" name="Rectangle 25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229" name="Group 228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30" name="Group 22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46" name="Rectangle 24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7" name="Rectangle 24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8" name="Rectangle 24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9" name="Rectangle 24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31" name="Group 23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42" name="Rectangle 24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3" name="Rectangle 24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4" name="Rectangle 24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5" name="Rectangle 24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32" name="Group 23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38" name="Rectangle 23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9" name="Rectangle 23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0" name="Rectangle 23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1" name="Rectangle 24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33" name="Group 23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34" name="Rectangle 23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5" name="Rectangle 23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6" name="Rectangle 23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7" name="Rectangle 23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85" name="Group 184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186" name="Group 185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08" name="Group 20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24" name="Rectangle 22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5" name="Rectangle 22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6" name="Rectangle 22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7" name="Rectangle 22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9" name="Group 20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20" name="Rectangle 21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1" name="Rectangle 22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2" name="Rectangle 22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3" name="Rectangle 22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0" name="Group 20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16" name="Rectangle 21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7" name="Rectangle 21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8" name="Rectangle 21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9" name="Rectangle 21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1" name="Group 21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12" name="Rectangle 21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3" name="Rectangle 21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4" name="Rectangle 21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5" name="Rectangle 21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87" name="Group 186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88" name="Group 18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4" name="Rectangle 20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5" name="Rectangle 20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6" name="Rectangle 20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7" name="Rectangle 20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9" name="Group 18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0" name="Rectangle 19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1" name="Rectangle 20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2" name="Rectangle 20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3" name="Rectangle 20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0" name="Group 18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6" name="Rectangle 19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7" name="Rectangle 19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8" name="Rectangle 19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9" name="Rectangle 19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1" name="Group 19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2" name="Rectangle 19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3" name="Rectangle 19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4" name="Rectangle 19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5" name="Rectangle 19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</p:grpSp>
    </p:spTree>
    <p:extLst>
      <p:ext uri="{BB962C8B-B14F-4D97-AF65-F5344CB8AC3E}">
        <p14:creationId xmlns:p14="http://schemas.microsoft.com/office/powerpoint/2010/main" val="39021087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Correction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9DC0-2343-437E-9516-5451BA94C81B}" type="slidenum">
              <a:rPr lang="en-CA" smtClean="0"/>
              <a:t>32</a:t>
            </a:fld>
            <a:endParaRPr lang="en-CA"/>
          </a:p>
        </p:txBody>
      </p:sp>
      <p:grpSp>
        <p:nvGrpSpPr>
          <p:cNvPr id="356" name="Group 355"/>
          <p:cNvGrpSpPr/>
          <p:nvPr/>
        </p:nvGrpSpPr>
        <p:grpSpPr>
          <a:xfrm>
            <a:off x="5679209" y="1800340"/>
            <a:ext cx="4531591" cy="4533775"/>
            <a:chOff x="3012209" y="1736840"/>
            <a:chExt cx="4531591" cy="4533775"/>
          </a:xfrm>
          <a:solidFill>
            <a:schemeClr val="accent3"/>
          </a:solidFill>
        </p:grpSpPr>
        <p:grpSp>
          <p:nvGrpSpPr>
            <p:cNvPr id="180" name="Group 179"/>
            <p:cNvGrpSpPr/>
            <p:nvPr/>
          </p:nvGrpSpPr>
          <p:grpSpPr>
            <a:xfrm>
              <a:off x="3012209" y="1736840"/>
              <a:ext cx="4531591" cy="2260475"/>
              <a:chOff x="3012209" y="1736840"/>
              <a:chExt cx="4531591" cy="2260475"/>
            </a:xfrm>
            <a:grpFill/>
          </p:grpSpPr>
          <p:grpSp>
            <p:nvGrpSpPr>
              <p:cNvPr id="92" name="Group 91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48" name="Group 47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0" name="Group 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" name="Rectangle 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" name="Rectangle 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" name="Rectangle 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" name="Rectangle 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" name="Group 1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" name="Rectangle 1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" name="Rectangle 1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" name="Rectangle 1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" name="Rectangle 1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" name="Rectangle 1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" name="Rectangle 1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" name="Rectangle 1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" name="Rectangle 1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" name="Group 2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2" name="Rectangle 2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" name="Rectangle 2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" name="Rectangle 2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" name="Rectangle 2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27" name="Group 26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8" name="Group 2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7" name="Rectangle 4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9" name="Group 2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0" name="Rectangle 3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1" name="Rectangle 4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2" name="Rectangle 4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0" name="Group 2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6" name="Rectangle 3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7" name="Rectangle 3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8" name="Rectangle 3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9" name="Rectangle 3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1" name="Group 3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" name="Rectangle 3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" name="Rectangle 3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" name="Rectangle 3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49" name="Group 48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50" name="Group 49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72" name="Group 7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8" name="Rectangle 8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9" name="Rectangle 8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0" name="Rectangle 8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1" name="Rectangle 9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" name="Group 7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4" name="Rectangle 8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5" name="Rectangle 8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7" name="Rectangle 8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4" name="Group 7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0" name="Rectangle 7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1" name="Rectangle 8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2" name="Rectangle 8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3" name="Rectangle 8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5" name="Group 7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6" name="Rectangle 7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7" name="Rectangle 7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8" name="Rectangle 7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9" name="Rectangle 7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51" name="Group 50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8" name="Rectangle 6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9" name="Rectangle 6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0" name="Rectangle 6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1" name="Rectangle 7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3" name="Group 5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4" name="Rectangle 6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7" name="Rectangle 6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4" name="Group 5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1" name="Rectangle 6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2" name="Rectangle 6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3" name="Rectangle 6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6" name="Rectangle 5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7" name="Rectangle 5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8" name="Rectangle 5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93" name="Group 92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94" name="Group 93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38" name="Group 137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60" name="Group 15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6" name="Rectangle 17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7" name="Rectangle 17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8" name="Rectangle 17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9" name="Rectangle 17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1" name="Group 16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2" name="Rectangle 17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3" name="Rectangle 17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4" name="Rectangle 17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5" name="Rectangle 17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2" name="Group 16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8" name="Rectangle 16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9" name="Rectangle 16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0" name="Rectangle 16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1" name="Rectangle 17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3" name="Group 16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4" name="Rectangle 16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5" name="Rectangle 16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6" name="Rectangle 16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7" name="Rectangle 16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39" name="Group 138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40" name="Group 13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6" name="Rectangle 15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7" name="Rectangle 15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8" name="Rectangle 15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9" name="Rectangle 15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1" name="Group 14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2" name="Rectangle 15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3" name="Rectangle 15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4" name="Rectangle 15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5" name="Rectangle 15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2" name="Group 14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8" name="Rectangle 14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9" name="Rectangle 14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0" name="Rectangle 14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1" name="Rectangle 15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3" name="Group 14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4" name="Rectangle 14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5" name="Rectangle 14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6" name="Rectangle 14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7" name="Rectangle 14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95" name="Group 94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96" name="Group 95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18" name="Group 11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4" name="Rectangle 13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5" name="Rectangle 13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6" name="Rectangle 13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7" name="Rectangle 13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9" name="Group 11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0" name="Rectangle 12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1" name="Rectangle 13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2" name="Rectangle 13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3" name="Rectangle 13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0" name="Group 11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6" name="Rectangle 12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7" name="Rectangle 12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8" name="Rectangle 12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9" name="Rectangle 12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1" name="Group 12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2" name="Rectangle 12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3" name="Rectangle 12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4" name="Rectangle 12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5" name="Rectangle 12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97" name="Group 96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98" name="Group 9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4" name="Rectangle 11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5" name="Rectangle 11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6" name="Rectangle 11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7" name="Rectangle 11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9" name="Group 9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1" name="Rectangle 11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2" name="Rectangle 11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3" name="Rectangle 11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0" name="Group 9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6" name="Rectangle 10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7" name="Rectangle 10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8" name="Rectangle 10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9" name="Rectangle 10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1" name="Group 10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2" name="Rectangle 10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3" name="Rectangle 10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4" name="Rectangle 10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5" name="Rectangle 10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  <p:grpSp>
          <p:nvGrpSpPr>
            <p:cNvPr id="181" name="Group 180"/>
            <p:cNvGrpSpPr/>
            <p:nvPr/>
          </p:nvGrpSpPr>
          <p:grpSpPr>
            <a:xfrm>
              <a:off x="3012209" y="4010140"/>
              <a:ext cx="4531591" cy="2260475"/>
              <a:chOff x="3012209" y="1736840"/>
              <a:chExt cx="4531591" cy="2260475"/>
            </a:xfrm>
            <a:grpFill/>
          </p:grpSpPr>
          <p:grpSp>
            <p:nvGrpSpPr>
              <p:cNvPr id="182" name="Group 181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270" name="Group 269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314" name="Group 313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336" name="Group 33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52" name="Rectangle 35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3" name="Rectangle 35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4" name="Rectangle 35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5" name="Rectangle 35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37" name="Group 33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48" name="Rectangle 34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9" name="Rectangle 34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0" name="Rectangle 34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1" name="Rectangle 35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38" name="Group 33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44" name="Rectangle 34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5" name="Rectangle 34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6" name="Rectangle 34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7" name="Rectangle 34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39" name="Group 33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1" name="Rectangle 34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2" name="Rectangle 34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3" name="Rectangle 34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315" name="Group 314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316" name="Group 31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32" name="Rectangle 33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3" name="Rectangle 33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4" name="Rectangle 33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5" name="Rectangle 33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17" name="Group 31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28" name="Rectangle 32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9" name="Rectangle 32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0" name="Rectangle 32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1" name="Rectangle 33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18" name="Group 31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24" name="Rectangle 32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5" name="Rectangle 32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6" name="Rectangle 32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7" name="Rectangle 32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19" name="Group 31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20" name="Rectangle 31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1" name="Rectangle 32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2" name="Rectangle 32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3" name="Rectangle 32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271" name="Group 270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94" name="Group 29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10" name="Rectangle 30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11" name="Rectangle 31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12" name="Rectangle 31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13" name="Rectangle 31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95" name="Group 29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06" name="Rectangle 30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7" name="Rectangle 30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8" name="Rectangle 30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9" name="Rectangle 30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96" name="Group 29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02" name="Rectangle 30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3" name="Rectangle 30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4" name="Rectangle 30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5" name="Rectangle 30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97" name="Group 29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98" name="Rectangle 29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9" name="Rectangle 29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0" name="Rectangle 29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1" name="Rectangle 30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273" name="Group 272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74" name="Group 27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90" name="Rectangle 28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1" name="Rectangle 29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2" name="Rectangle 29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3" name="Rectangle 29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75" name="Group 27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86" name="Rectangle 28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7" name="Rectangle 28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8" name="Rectangle 28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9" name="Rectangle 28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76" name="Group 27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82" name="Rectangle 28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3" name="Rectangle 28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4" name="Rectangle 28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5" name="Rectangle 28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77" name="Group 27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78" name="Rectangle 27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79" name="Rectangle 27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0" name="Rectangle 27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1" name="Rectangle 28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183" name="Group 182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184" name="Group 183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228" name="Group 227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50" name="Group 24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66" name="Rectangle 26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7" name="Rectangle 26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8" name="Rectangle 26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9" name="Rectangle 26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1" name="Group 25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62" name="Rectangle 26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3" name="Rectangle 26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4" name="Rectangle 26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5" name="Rectangle 26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58" name="Rectangle 25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9" name="Rectangle 25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0" name="Rectangle 25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1" name="Rectangle 26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3" name="Group 25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54" name="Rectangle 25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5" name="Rectangle 25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6" name="Rectangle 25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7" name="Rectangle 25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229" name="Group 228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30" name="Group 22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46" name="Rectangle 24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7" name="Rectangle 24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8" name="Rectangle 24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9" name="Rectangle 24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31" name="Group 23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42" name="Rectangle 24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3" name="Rectangle 24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4" name="Rectangle 24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5" name="Rectangle 24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32" name="Group 23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38" name="Rectangle 23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9" name="Rectangle 23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0" name="Rectangle 23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1" name="Rectangle 24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33" name="Group 23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34" name="Rectangle 23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5" name="Rectangle 23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6" name="Rectangle 23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7" name="Rectangle 23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85" name="Group 184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86" name="Group 185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08" name="Group 20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24" name="Rectangle 22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5" name="Rectangle 22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6" name="Rectangle 22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7" name="Rectangle 22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9" name="Group 20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20" name="Rectangle 21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1" name="Rectangle 22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2" name="Rectangle 22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3" name="Rectangle 22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0" name="Group 20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16" name="Rectangle 21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7" name="Rectangle 21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8" name="Rectangle 21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9" name="Rectangle 21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1" name="Group 21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12" name="Rectangle 21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3" name="Rectangle 21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4" name="Rectangle 21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5" name="Rectangle 21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87" name="Group 186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88" name="Group 18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4" name="Rectangle 20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5" name="Rectangle 20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6" name="Rectangle 20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7" name="Rectangle 20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9" name="Group 18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0" name="Rectangle 19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1" name="Rectangle 20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2" name="Rectangle 20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3" name="Rectangle 20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0" name="Group 18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6" name="Rectangle 19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7" name="Rectangle 19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8" name="Rectangle 19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9" name="Rectangle 19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1" name="Group 19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2" name="Rectangle 19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3" name="Rectangle 19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4" name="Rectangle 19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5" name="Rectangle 19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</p:grpSp>
      <p:cxnSp>
        <p:nvCxnSpPr>
          <p:cNvPr id="4" name="Straight Arrow Connector 3"/>
          <p:cNvCxnSpPr>
            <a:endCxn id="129" idx="1"/>
          </p:cNvCxnSpPr>
          <p:nvPr/>
        </p:nvCxnSpPr>
        <p:spPr>
          <a:xfrm>
            <a:off x="5245100" y="3378200"/>
            <a:ext cx="2989645" cy="54177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8" name="TextBox 357"/>
          <p:cNvSpPr txBox="1"/>
          <p:nvPr/>
        </p:nvSpPr>
        <p:spPr>
          <a:xfrm>
            <a:off x="1371600" y="3035300"/>
            <a:ext cx="386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800" dirty="0"/>
              <a:t>The influence made by neighbor cells.</a:t>
            </a:r>
          </a:p>
        </p:txBody>
      </p:sp>
    </p:spTree>
    <p:extLst>
      <p:ext uri="{BB962C8B-B14F-4D97-AF65-F5344CB8AC3E}">
        <p14:creationId xmlns:p14="http://schemas.microsoft.com/office/powerpoint/2010/main" val="16581258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Local Correction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318000" cy="4351338"/>
          </a:xfrm>
        </p:spPr>
        <p:txBody>
          <a:bodyPr/>
          <a:lstStyle/>
          <a:p>
            <a:r>
              <a:rPr lang="en-CA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matrix inverse reveals how the center cell’s value depends linearly on its neighbors(including itself). </a:t>
            </a:r>
          </a:p>
        </p:txBody>
      </p:sp>
      <p:sp>
        <p:nvSpPr>
          <p:cNvPr id="2112" name="Slide Number Placeholder 21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AF9DC0-2343-437E-9516-5451BA94C81B}" type="slidenum">
              <a:rPr lang="en-CA" smtClean="0"/>
              <a:t>33</a:t>
            </a:fld>
            <a:endParaRPr lang="en-CA"/>
          </a:p>
        </p:txBody>
      </p:sp>
      <p:grpSp>
        <p:nvGrpSpPr>
          <p:cNvPr id="355" name="Group 354"/>
          <p:cNvGrpSpPr/>
          <p:nvPr/>
        </p:nvGrpSpPr>
        <p:grpSpPr>
          <a:xfrm>
            <a:off x="7886700" y="1405352"/>
            <a:ext cx="2413000" cy="2414163"/>
            <a:chOff x="3012209" y="1736840"/>
            <a:chExt cx="4531591" cy="4533775"/>
          </a:xfrm>
        </p:grpSpPr>
        <p:grpSp>
          <p:nvGrpSpPr>
            <p:cNvPr id="356" name="Group 355"/>
            <p:cNvGrpSpPr/>
            <p:nvPr/>
          </p:nvGrpSpPr>
          <p:grpSpPr>
            <a:xfrm>
              <a:off x="3012209" y="1736840"/>
              <a:ext cx="4531591" cy="2260475"/>
              <a:chOff x="3012209" y="1736840"/>
              <a:chExt cx="4531591" cy="2260475"/>
            </a:xfrm>
          </p:grpSpPr>
          <p:grpSp>
            <p:nvGrpSpPr>
              <p:cNvPr id="532" name="Group 531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620" name="Group 619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664" name="Group 663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686" name="Group 68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02" name="Rectangle 70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03" name="Rectangle 70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04" name="Rectangle 70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05" name="Rectangle 70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87" name="Group 68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98" name="Rectangle 69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99" name="Rectangle 69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00" name="Rectangle 69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01" name="Rectangle 70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88" name="Group 68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94" name="Rectangle 69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95" name="Rectangle 69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96" name="Rectangle 69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97" name="Rectangle 69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89" name="Group 68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90" name="Rectangle 68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91" name="Rectangle 69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92" name="Rectangle 69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93" name="Rectangle 69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665" name="Group 664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666" name="Group 66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82" name="Rectangle 68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83" name="Rectangle 68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84" name="Rectangle 68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85" name="Rectangle 68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67" name="Group 66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78" name="Rectangle 67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79" name="Rectangle 67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80" name="Rectangle 67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81" name="Rectangle 68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68" name="Group 66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74" name="Rectangle 67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75" name="Rectangle 67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76" name="Rectangle 67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77" name="Rectangle 67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69" name="Group 66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70" name="Rectangle 66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71" name="Rectangle 67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72" name="Rectangle 67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73" name="Rectangle 67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621" name="Group 620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622" name="Group 621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644" name="Group 64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60" name="Rectangle 65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61" name="Rectangle 66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62" name="Rectangle 66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63" name="Rectangle 66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45" name="Group 64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56" name="Rectangle 65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57" name="Rectangle 65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58" name="Rectangle 65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59" name="Rectangle 65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46" name="Group 64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52" name="Rectangle 65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53" name="Rectangle 65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54" name="Rectangle 65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55" name="Rectangle 65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47" name="Group 64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48" name="Rectangle 64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49" name="Rectangle 64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50" name="Rectangle 64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51" name="Rectangle 65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623" name="Group 622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624" name="Group 62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40" name="Rectangle 63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41" name="Rectangle 64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42" name="Rectangle 64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43" name="Rectangle 64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25" name="Group 62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36" name="Rectangle 63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37" name="Rectangle 63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38" name="Rectangle 63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39" name="Rectangle 63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26" name="Group 62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32" name="Rectangle 63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33" name="Rectangle 63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34" name="Rectangle 63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35" name="Rectangle 63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27" name="Group 62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28" name="Rectangle 62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29" name="Rectangle 62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30" name="Rectangle 62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31" name="Rectangle 63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533" name="Group 532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534" name="Group 533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578" name="Group 577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600" name="Group 59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16" name="Rectangle 61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17" name="Rectangle 61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18" name="Rectangle 61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19" name="Rectangle 61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01" name="Group 60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12" name="Rectangle 61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13" name="Rectangle 61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14" name="Rectangle 61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15" name="Rectangle 61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02" name="Group 60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08" name="Rectangle 60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09" name="Rectangle 60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10" name="Rectangle 60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11" name="Rectangle 61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603" name="Group 60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04" name="Rectangle 60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05" name="Rectangle 60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06" name="Rectangle 60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07" name="Rectangle 60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579" name="Group 578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580" name="Group 57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96" name="Rectangle 59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97" name="Rectangle 59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98" name="Rectangle 59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99" name="Rectangle 59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81" name="Group 58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92" name="Rectangle 59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93" name="Rectangle 59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94" name="Rectangle 59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95" name="Rectangle 59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82" name="Group 58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88" name="Rectangle 58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89" name="Rectangle 58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90" name="Rectangle 58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91" name="Rectangle 59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83" name="Group 58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84" name="Rectangle 58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85" name="Rectangle 58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86" name="Rectangle 58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87" name="Rectangle 58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535" name="Group 534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536" name="Group 535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558" name="Group 55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74" name="Rectangle 57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75" name="Rectangle 57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76" name="Rectangle 57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77" name="Rectangle 57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59" name="Group 55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70" name="Rectangle 56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71" name="Rectangle 57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72" name="Rectangle 57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73" name="Rectangle 57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60" name="Group 55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66" name="Rectangle 56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67" name="Rectangle 56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68" name="Rectangle 56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69" name="Rectangle 56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61" name="Group 56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62" name="Rectangle 56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63" name="Rectangle 56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64" name="Rectangle 56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65" name="Rectangle 56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537" name="Group 536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538" name="Group 53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54" name="Rectangle 55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55" name="Rectangle 55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56" name="Rectangle 55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57" name="Rectangle 55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39" name="Group 53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50" name="Rectangle 54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51" name="Rectangle 55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52" name="Rectangle 55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53" name="Rectangle 55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40" name="Group 53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46" name="Rectangle 54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47" name="Rectangle 54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48" name="Rectangle 54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49" name="Rectangle 54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41" name="Group 54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42" name="Rectangle 54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43" name="Rectangle 54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44" name="Rectangle 54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45" name="Rectangle 54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  <p:grpSp>
          <p:nvGrpSpPr>
            <p:cNvPr id="357" name="Group 356"/>
            <p:cNvGrpSpPr/>
            <p:nvPr/>
          </p:nvGrpSpPr>
          <p:grpSpPr>
            <a:xfrm>
              <a:off x="3012209" y="4010140"/>
              <a:ext cx="4531591" cy="2260475"/>
              <a:chOff x="3012209" y="1736840"/>
              <a:chExt cx="4531591" cy="2260475"/>
            </a:xfrm>
          </p:grpSpPr>
          <p:grpSp>
            <p:nvGrpSpPr>
              <p:cNvPr id="358" name="Group 357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446" name="Group 445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490" name="Group 489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512" name="Group 51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28" name="Rectangle 52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29" name="Rectangle 52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30" name="Rectangle 52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31" name="Rectangle 53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13" name="Group 51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24" name="Rectangle 52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25" name="Rectangle 52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26" name="Rectangle 52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27" name="Rectangle 52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14" name="Group 51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20" name="Rectangle 51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21" name="Rectangle 52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22" name="Rectangle 52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23" name="Rectangle 52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15" name="Group 51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16" name="Rectangle 51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17" name="Rectangle 51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18" name="Rectangle 51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19" name="Rectangle 51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491" name="Group 490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492" name="Group 49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08" name="Rectangle 50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09" name="Rectangle 50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10" name="Rectangle 50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11" name="Rectangle 51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93" name="Group 49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04" name="Rectangle 50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05" name="Rectangle 50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06" name="Rectangle 50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07" name="Rectangle 50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94" name="Group 49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00" name="Rectangle 49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01" name="Rectangle 50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02" name="Rectangle 50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03" name="Rectangle 50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95" name="Group 49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96" name="Rectangle 49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97" name="Rectangle 49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98" name="Rectangle 49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99" name="Rectangle 49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447" name="Group 446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448" name="Group 447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470" name="Group 46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86" name="Rectangle 48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87" name="Rectangle 48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88" name="Rectangle 48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89" name="Rectangle 48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71" name="Group 47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82" name="Rectangle 48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83" name="Rectangle 48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84" name="Rectangle 48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85" name="Rectangle 48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72" name="Group 47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78" name="Rectangle 47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79" name="Rectangle 47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80" name="Rectangle 47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81" name="Rectangle 48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73" name="Group 47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74" name="Rectangle 47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75" name="Rectangle 47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76" name="Rectangle 47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77" name="Rectangle 47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449" name="Group 448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450" name="Group 44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66" name="Rectangle 46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67" name="Rectangle 46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68" name="Rectangle 46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69" name="Rectangle 46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51" name="Group 45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62" name="Rectangle 46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63" name="Rectangle 46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64" name="Rectangle 46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65" name="Rectangle 46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52" name="Group 45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58" name="Rectangle 45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59" name="Rectangle 45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60" name="Rectangle 45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61" name="Rectangle 46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53" name="Group 45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54" name="Rectangle 45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55" name="Rectangle 45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56" name="Rectangle 45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57" name="Rectangle 45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359" name="Group 358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360" name="Group 359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404" name="Group 403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426" name="Group 42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42" name="Rectangle 44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43" name="Rectangle 44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44" name="Rectangle 44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45" name="Rectangle 44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27" name="Group 42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38" name="Rectangle 43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39" name="Rectangle 43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40" name="Rectangle 43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41" name="Rectangle 44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28" name="Group 42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34" name="Rectangle 43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35" name="Rectangle 43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36" name="Rectangle 43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37" name="Rectangle 43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29" name="Group 42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30" name="Rectangle 42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31" name="Rectangle 43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32" name="Rectangle 43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33" name="Rectangle 43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405" name="Group 404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406" name="Group 40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22" name="Rectangle 42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23" name="Rectangle 42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24" name="Rectangle 42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25" name="Rectangle 42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07" name="Group 40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18" name="Rectangle 41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19" name="Rectangle 41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20" name="Rectangle 41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21" name="Rectangle 42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08" name="Group 40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14" name="Rectangle 41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15" name="Rectangle 41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16" name="Rectangle 41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17" name="Rectangle 41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409" name="Group 40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10" name="Rectangle 40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11" name="Rectangle 41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12" name="Rectangle 41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13" name="Rectangle 41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361" name="Group 360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362" name="Group 361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384" name="Group 38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00" name="Rectangle 39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01" name="Rectangle 40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02" name="Rectangle 40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03" name="Rectangle 40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85" name="Group 38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96" name="Rectangle 39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97" name="Rectangle 39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98" name="Rectangle 39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99" name="Rectangle 39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86" name="Group 38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92" name="Rectangle 39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93" name="Rectangle 39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94" name="Rectangle 39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95" name="Rectangle 39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87" name="Group 38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88" name="Rectangle 38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89" name="Rectangle 38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90" name="Rectangle 38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91" name="Rectangle 39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363" name="Group 362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364" name="Group 36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80" name="Rectangle 37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81" name="Rectangle 38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82" name="Rectangle 38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83" name="Rectangle 38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5" name="Group 36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76" name="Rectangle 37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77" name="Rectangle 37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78" name="Rectangle 37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79" name="Rectangle 37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6" name="Group 36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72" name="Rectangle 37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73" name="Rectangle 37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74" name="Rectangle 37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75" name="Rectangle 37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7" name="Group 36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68" name="Rectangle 36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69" name="Rectangle 36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70" name="Rectangle 36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71" name="Rectangle 37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4" name="Group 3"/>
          <p:cNvGrpSpPr/>
          <p:nvPr/>
        </p:nvGrpSpPr>
        <p:grpSpPr>
          <a:xfrm>
            <a:off x="7519544" y="1778000"/>
            <a:ext cx="2373756" cy="2374900"/>
            <a:chOff x="3012209" y="1736840"/>
            <a:chExt cx="4531591" cy="4533775"/>
          </a:xfrm>
          <a:solidFill>
            <a:schemeClr val="accent3"/>
          </a:solidFill>
        </p:grpSpPr>
        <p:grpSp>
          <p:nvGrpSpPr>
            <p:cNvPr id="5" name="Group 4"/>
            <p:cNvGrpSpPr/>
            <p:nvPr/>
          </p:nvGrpSpPr>
          <p:grpSpPr>
            <a:xfrm>
              <a:off x="3012209" y="1736840"/>
              <a:ext cx="4531591" cy="2260475"/>
              <a:chOff x="3012209" y="1736840"/>
              <a:chExt cx="4531591" cy="2260475"/>
            </a:xfrm>
            <a:grpFill/>
          </p:grpSpPr>
          <p:grpSp>
            <p:nvGrpSpPr>
              <p:cNvPr id="181" name="Group 180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269" name="Group 268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313" name="Group 312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335" name="Group 334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51" name="Rectangle 35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2" name="Rectangle 35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3" name="Rectangle 35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4" name="Rectangle 35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36" name="Group 335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47" name="Rectangle 34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8" name="Rectangle 34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9" name="Rectangle 34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50" name="Rectangle 34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37" name="Group 336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43" name="Rectangle 34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4" name="Rectangle 34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5" name="Rectangle 34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6" name="Rectangle 34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38" name="Group 337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39" name="Rectangle 33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0" name="Rectangle 33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1" name="Rectangle 34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42" name="Rectangle 34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314" name="Group 313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315" name="Group 314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31" name="Rectangle 33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2" name="Rectangle 33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3" name="Rectangle 33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4" name="Rectangle 33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16" name="Group 315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27" name="Rectangle 32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8" name="Rectangle 32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9" name="Rectangle 32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30" name="Rectangle 32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17" name="Group 316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23" name="Rectangle 32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4" name="Rectangle 32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5" name="Rectangle 32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6" name="Rectangle 32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18" name="Group 317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19" name="Rectangle 31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0" name="Rectangle 31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1" name="Rectangle 32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2" name="Rectangle 32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270" name="Group 269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271" name="Group 270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93" name="Group 292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09" name="Rectangle 30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10" name="Rectangle 30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11" name="Rectangle 31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12" name="Rectangle 31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94" name="Group 293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05" name="Rectangle 30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6" name="Rectangle 30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7" name="Rectangle 30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8" name="Rectangle 30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95" name="Group 294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01" name="Rectangle 30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2" name="Rectangle 30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3" name="Rectangle 30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4" name="Rectangle 30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96" name="Group 295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97" name="Rectangle 29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8" name="Rectangle 29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9" name="Rectangle 29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0" name="Rectangle 29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272" name="Group 271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73" name="Group 272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89" name="Rectangle 28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0" name="Rectangle 28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1" name="Rectangle 29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92" name="Rectangle 29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74" name="Group 273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85" name="Rectangle 28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6" name="Rectangle 28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7" name="Rectangle 28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8" name="Rectangle 28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75" name="Group 274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81" name="Rectangle 28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2" name="Rectangle 28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3" name="Rectangle 28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4" name="Rectangle 28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76" name="Group 275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77" name="Rectangle 27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78" name="Rectangle 27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79" name="Rectangle 27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0" name="Rectangle 27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182" name="Group 181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183" name="Group 182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227" name="Group 226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49" name="Group 248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65" name="Rectangle 26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6" name="Rectangle 26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7" name="Rectangle 26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8" name="Rectangle 26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0" name="Group 249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61" name="Rectangle 26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2" name="Rectangle 26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3" name="Rectangle 26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4" name="Rectangle 26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1" name="Group 250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57" name="Rectangle 25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8" name="Rectangle 25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9" name="Rectangle 25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0" name="Rectangle 25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52" name="Group 251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53" name="Rectangle 25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4" name="Rectangle 25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5" name="Rectangle 25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56" name="Rectangle 25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228" name="Group 227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29" name="Group 228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45" name="Rectangle 24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6" name="Rectangle 24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7" name="Rectangle 24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8" name="Rectangle 24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30" name="Group 229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41" name="Rectangle 24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2" name="Rectangle 24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3" name="Rectangle 24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4" name="Rectangle 24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31" name="Group 230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37" name="Rectangle 23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8" name="Rectangle 23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9" name="Rectangle 23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0" name="Rectangle 23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32" name="Group 231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33" name="Rectangle 23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4" name="Rectangle 23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5" name="Rectangle 23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6" name="Rectangle 23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84" name="Group 183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85" name="Group 184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07" name="Group 206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23" name="Rectangle 22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4" name="Rectangle 22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5" name="Rectangle 22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6" name="Rectangle 22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8" name="Group 207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19" name="Rectangle 21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0" name="Rectangle 21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1" name="Rectangle 22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2" name="Rectangle 22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9" name="Group 208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15" name="Rectangle 21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6" name="Rectangle 21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7" name="Rectangle 21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8" name="Rectangle 21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10" name="Group 209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11" name="Rectangle 21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2" name="Rectangle 21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3" name="Rectangle 21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4" name="Rectangle 21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86" name="Group 185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87" name="Group 186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3" name="Rectangle 20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4" name="Rectangle 20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5" name="Rectangle 20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6" name="Rectangle 20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8" name="Group 187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9" name="Rectangle 19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0" name="Rectangle 19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1" name="Rectangle 20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2" name="Rectangle 20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9" name="Group 188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5" name="Rectangle 19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6" name="Rectangle 19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7" name="Rectangle 19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8" name="Rectangle 19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0" name="Group 189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1" name="Rectangle 19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2" name="Rectangle 19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3" name="Rectangle 19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4" name="Rectangle 19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  <p:grpSp>
          <p:nvGrpSpPr>
            <p:cNvPr id="6" name="Group 5"/>
            <p:cNvGrpSpPr/>
            <p:nvPr/>
          </p:nvGrpSpPr>
          <p:grpSpPr>
            <a:xfrm>
              <a:off x="3012209" y="4010140"/>
              <a:ext cx="4531591" cy="2260475"/>
              <a:chOff x="3012209" y="1736840"/>
              <a:chExt cx="4531591" cy="2260475"/>
            </a:xfrm>
            <a:grpFill/>
          </p:grpSpPr>
          <p:grpSp>
            <p:nvGrpSpPr>
              <p:cNvPr id="7" name="Group 6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95" name="Group 94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39" name="Group 138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61" name="Group 160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7" name="Rectangle 17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8" name="Rectangle 17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9" name="Rectangle 17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0" name="Rectangle 17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2" name="Group 161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3" name="Rectangle 17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4" name="Rectangle 17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5" name="Rectangle 17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6" name="Rectangle 17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3" name="Group 162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9" name="Rectangle 16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0" name="Rectangle 16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1" name="Rectangle 17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2" name="Rectangle 17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4" name="Group 163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5" name="Rectangle 16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6" name="Rectangle 16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7" name="Rectangle 16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8" name="Rectangle 16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40" name="Group 139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41" name="Group 140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7" name="Rectangle 15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8" name="Rectangle 15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9" name="Rectangle 15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0" name="Rectangle 15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2" name="Group 141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3" name="Rectangle 15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4" name="Rectangle 15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5" name="Rectangle 15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6" name="Rectangle 15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3" name="Group 142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9" name="Rectangle 14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0" name="Rectangle 14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1" name="Rectangle 15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2" name="Rectangle 15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4" name="Group 143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5" name="Rectangle 14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6" name="Rectangle 14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7" name="Rectangle 14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8" name="Rectangle 14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96" name="Group 95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97" name="Group 96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19" name="Group 118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5" name="Rectangle 13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6" name="Rectangle 13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7" name="Rectangle 13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8" name="Rectangle 13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0" name="Group 119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1" name="Rectangle 13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2" name="Rectangle 13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3" name="Rectangle 13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4" name="Rectangle 13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1" name="Group 120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7" name="Rectangle 12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8" name="Rectangle 12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9" name="Rectangle 12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0" name="Rectangle 12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2" name="Group 121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3" name="Rectangle 12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4" name="Rectangle 12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5" name="Rectangle 12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6" name="Rectangle 12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98" name="Group 97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99" name="Group 98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5" name="Rectangle 11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6" name="Rectangle 11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7" name="Rectangle 11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8" name="Rectangle 11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0" name="Group 99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1" name="Rectangle 11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2" name="Rectangle 11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3" name="Rectangle 11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4" name="Rectangle 11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1" name="Group 100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7" name="Rectangle 10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8" name="Rectangle 10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9" name="Rectangle 10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0" name="Rectangle 10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2" name="Group 101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3" name="Rectangle 10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4" name="Rectangle 10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5" name="Rectangle 10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6" name="Rectangle 10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8" name="Group 7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53" name="Group 52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75" name="Group 74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1" name="Rectangle 9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2" name="Rectangle 9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3" name="Rectangle 9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4" name="Rectangle 9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6" name="Group 75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7" name="Rectangle 8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8" name="Rectangle 8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9" name="Rectangle 8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0" name="Rectangle 8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7" name="Group 76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3" name="Rectangle 8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4" name="Rectangle 8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5" name="Rectangle 8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6" name="Rectangle 8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8" name="Group 77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9" name="Rectangle 7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0" name="Rectangle 7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1" name="Rectangle 8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2" name="Rectangle 8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54" name="Group 53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55" name="Group 54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1" name="Rectangle 7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2" name="Rectangle 7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3" name="Rectangle 7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4" name="Rectangle 7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6" name="Group 55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7" name="Rectangle 6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8" name="Rectangle 6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9" name="Rectangle 6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0" name="Rectangle 6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7" name="Group 56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63" name="Rectangle 6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4" name="Rectangle 6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5" name="Rectangle 6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6" name="Rectangle 6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58" name="Group 57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59" name="Rectangle 5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0" name="Rectangle 5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1" name="Rectangle 6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62" name="Rectangle 6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1" name="Group 10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33" name="Group 32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9" name="Rectangle 4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0" name="Rectangle 4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1" name="Rectangle 5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52" name="Rectangle 5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7" name="Rectangle 4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8" name="Rectangle 4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5" name="Group 34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41" name="Rectangle 4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2" name="Rectangle 4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36" name="Group 35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37" name="Rectangle 3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8" name="Rectangle 3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9" name="Rectangle 3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40" name="Rectangle 3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2" name="Group 11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3" name="Group 12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9" name="Rectangle 2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0" name="Rectangle 2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1" name="Rectangle 3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32" name="Rectangle 3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" name="Group 13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5" name="Rectangle 2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6" name="Rectangle 2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7" name="Rectangle 2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8" name="Rectangle 2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" name="Group 14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1" name="Rectangle 2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2" name="Rectangle 2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3" name="Rectangle 2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4" name="Rectangle 2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" name="Group 15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" name="Rectangle 1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" name="Rectangle 1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" name="Rectangle 1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" name="Rectangle 1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706" name="Group 705"/>
          <p:cNvGrpSpPr/>
          <p:nvPr/>
        </p:nvGrpSpPr>
        <p:grpSpPr>
          <a:xfrm>
            <a:off x="7073900" y="2180052"/>
            <a:ext cx="2413000" cy="2414163"/>
            <a:chOff x="3012209" y="1736840"/>
            <a:chExt cx="4531591" cy="4533775"/>
          </a:xfrm>
        </p:grpSpPr>
        <p:grpSp>
          <p:nvGrpSpPr>
            <p:cNvPr id="707" name="Group 706"/>
            <p:cNvGrpSpPr/>
            <p:nvPr/>
          </p:nvGrpSpPr>
          <p:grpSpPr>
            <a:xfrm>
              <a:off x="3012209" y="1736840"/>
              <a:ext cx="4531591" cy="2260475"/>
              <a:chOff x="3012209" y="1736840"/>
              <a:chExt cx="4531591" cy="2260475"/>
            </a:xfrm>
          </p:grpSpPr>
          <p:grpSp>
            <p:nvGrpSpPr>
              <p:cNvPr id="883" name="Group 882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971" name="Group 970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1015" name="Group 1014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037" name="Group 1036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53" name="Rectangle 105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54" name="Rectangle 105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55" name="Rectangle 105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56" name="Rectangle 105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38" name="Group 1037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49" name="Rectangle 104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50" name="Rectangle 104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51" name="Rectangle 105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52" name="Rectangle 105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39" name="Group 1038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45" name="Rectangle 104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46" name="Rectangle 104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47" name="Rectangle 104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48" name="Rectangle 104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40" name="Group 1039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41" name="Rectangle 104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42" name="Rectangle 104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43" name="Rectangle 104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44" name="Rectangle 104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016" name="Group 1015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017" name="Group 1016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33" name="Rectangle 103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34" name="Rectangle 103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35" name="Rectangle 103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36" name="Rectangle 103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18" name="Group 1017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29" name="Rectangle 102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30" name="Rectangle 102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31" name="Rectangle 103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32" name="Rectangle 103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19" name="Group 1018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25" name="Rectangle 102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26" name="Rectangle 102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27" name="Rectangle 102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28" name="Rectangle 102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20" name="Group 1019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21" name="Rectangle 102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22" name="Rectangle 102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23" name="Rectangle 102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24" name="Rectangle 102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972" name="Group 971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973" name="Group 972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995" name="Group 994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11" name="Rectangle 101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12" name="Rectangle 101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13" name="Rectangle 101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14" name="Rectangle 101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96" name="Group 995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07" name="Rectangle 100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08" name="Rectangle 100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09" name="Rectangle 100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10" name="Rectangle 100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97" name="Group 996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03" name="Rectangle 100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04" name="Rectangle 100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05" name="Rectangle 100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06" name="Rectangle 100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98" name="Group 997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99" name="Rectangle 99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00" name="Rectangle 99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01" name="Rectangle 100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02" name="Rectangle 100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974" name="Group 973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975" name="Group 974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91" name="Rectangle 99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92" name="Rectangle 99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93" name="Rectangle 99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94" name="Rectangle 99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76" name="Group 975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87" name="Rectangle 98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88" name="Rectangle 98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89" name="Rectangle 98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90" name="Rectangle 98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77" name="Group 976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83" name="Rectangle 98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84" name="Rectangle 98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85" name="Rectangle 98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86" name="Rectangle 98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78" name="Group 977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79" name="Rectangle 97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80" name="Rectangle 97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81" name="Rectangle 98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82" name="Rectangle 98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884" name="Group 883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885" name="Group 884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929" name="Group 928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951" name="Group 950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67" name="Rectangle 96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68" name="Rectangle 96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69" name="Rectangle 96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70" name="Rectangle 96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52" name="Group 951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63" name="Rectangle 96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64" name="Rectangle 96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65" name="Rectangle 96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66" name="Rectangle 96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53" name="Group 952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59" name="Rectangle 95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60" name="Rectangle 95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61" name="Rectangle 96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62" name="Rectangle 96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54" name="Group 953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55" name="Rectangle 95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56" name="Rectangle 95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57" name="Rectangle 95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58" name="Rectangle 95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930" name="Group 929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931" name="Group 930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47" name="Rectangle 94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48" name="Rectangle 94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49" name="Rectangle 94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50" name="Rectangle 94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32" name="Group 931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43" name="Rectangle 94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44" name="Rectangle 94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45" name="Rectangle 94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46" name="Rectangle 94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33" name="Group 932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39" name="Rectangle 93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40" name="Rectangle 93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41" name="Rectangle 94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42" name="Rectangle 94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34" name="Group 933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35" name="Rectangle 93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36" name="Rectangle 93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37" name="Rectangle 93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38" name="Rectangle 93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886" name="Group 885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887" name="Group 886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909" name="Group 908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25" name="Rectangle 92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26" name="Rectangle 92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27" name="Rectangle 92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28" name="Rectangle 92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10" name="Group 909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21" name="Rectangle 92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22" name="Rectangle 92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23" name="Rectangle 92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24" name="Rectangle 92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11" name="Group 910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17" name="Rectangle 91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18" name="Rectangle 91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19" name="Rectangle 91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20" name="Rectangle 91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912" name="Group 911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13" name="Rectangle 91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14" name="Rectangle 91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15" name="Rectangle 91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16" name="Rectangle 91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888" name="Group 887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889" name="Group 888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05" name="Rectangle 90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06" name="Rectangle 90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07" name="Rectangle 90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08" name="Rectangle 90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90" name="Group 889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901" name="Rectangle 90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02" name="Rectangle 90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03" name="Rectangle 90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04" name="Rectangle 90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91" name="Group 890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97" name="Rectangle 89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98" name="Rectangle 89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99" name="Rectangle 89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900" name="Rectangle 89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92" name="Group 891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93" name="Rectangle 89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94" name="Rectangle 89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95" name="Rectangle 89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96" name="Rectangle 89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  <p:grpSp>
          <p:nvGrpSpPr>
            <p:cNvPr id="708" name="Group 707"/>
            <p:cNvGrpSpPr/>
            <p:nvPr/>
          </p:nvGrpSpPr>
          <p:grpSpPr>
            <a:xfrm>
              <a:off x="3012209" y="4010140"/>
              <a:ext cx="4531591" cy="2260475"/>
              <a:chOff x="3012209" y="1736840"/>
              <a:chExt cx="4531591" cy="2260475"/>
            </a:xfrm>
          </p:grpSpPr>
          <p:grpSp>
            <p:nvGrpSpPr>
              <p:cNvPr id="709" name="Group 708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797" name="Group 796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841" name="Group 840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863" name="Group 862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79" name="Rectangle 87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80" name="Rectangle 87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81" name="Rectangle 88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82" name="Rectangle 88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64" name="Group 863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75" name="Rectangle 87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76" name="Rectangle 87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77" name="Rectangle 87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78" name="Rectangle 87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65" name="Group 864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71" name="Rectangle 87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72" name="Rectangle 87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73" name="Rectangle 87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74" name="Rectangle 87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66" name="Group 865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67" name="Rectangle 86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68" name="Rectangle 86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69" name="Rectangle 86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70" name="Rectangle 86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842" name="Group 841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843" name="Group 842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59" name="Rectangle 85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60" name="Rectangle 85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61" name="Rectangle 86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62" name="Rectangle 86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44" name="Group 843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55" name="Rectangle 85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56" name="Rectangle 85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57" name="Rectangle 85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58" name="Rectangle 85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45" name="Group 844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51" name="Rectangle 85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52" name="Rectangle 85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53" name="Rectangle 85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54" name="Rectangle 85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46" name="Group 845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47" name="Rectangle 84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48" name="Rectangle 84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49" name="Rectangle 84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50" name="Rectangle 84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798" name="Group 797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799" name="Group 798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821" name="Group 820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37" name="Rectangle 83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38" name="Rectangle 83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39" name="Rectangle 83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40" name="Rectangle 83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22" name="Group 821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33" name="Rectangle 83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34" name="Rectangle 83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35" name="Rectangle 83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36" name="Rectangle 83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23" name="Group 822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29" name="Rectangle 82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30" name="Rectangle 82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31" name="Rectangle 83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32" name="Rectangle 83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24" name="Group 823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25" name="Rectangle 82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26" name="Rectangle 82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27" name="Rectangle 82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28" name="Rectangle 82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800" name="Group 799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801" name="Group 800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17" name="Rectangle 81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18" name="Rectangle 81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19" name="Rectangle 81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20" name="Rectangle 81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02" name="Group 801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13" name="Rectangle 81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14" name="Rectangle 81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15" name="Rectangle 81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16" name="Rectangle 81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03" name="Group 802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09" name="Rectangle 80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10" name="Rectangle 80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11" name="Rectangle 81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12" name="Rectangle 81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804" name="Group 803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805" name="Rectangle 80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06" name="Rectangle 80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07" name="Rectangle 80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808" name="Rectangle 80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710" name="Group 709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711" name="Group 710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755" name="Group 754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777" name="Group 776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93" name="Rectangle 79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94" name="Rectangle 79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95" name="Rectangle 79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96" name="Rectangle 79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78" name="Group 777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89" name="Rectangle 78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90" name="Rectangle 78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91" name="Rectangle 79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92" name="Rectangle 79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79" name="Group 778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85" name="Rectangle 78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86" name="Rectangle 78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87" name="Rectangle 78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88" name="Rectangle 78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80" name="Group 779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81" name="Rectangle 78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82" name="Rectangle 78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83" name="Rectangle 78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84" name="Rectangle 78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756" name="Group 755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757" name="Group 756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73" name="Rectangle 77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74" name="Rectangle 77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75" name="Rectangle 77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76" name="Rectangle 77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58" name="Group 757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69" name="Rectangle 76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70" name="Rectangle 76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71" name="Rectangle 77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72" name="Rectangle 77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59" name="Group 758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65" name="Rectangle 76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66" name="Rectangle 76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67" name="Rectangle 76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68" name="Rectangle 76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60" name="Group 759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61" name="Rectangle 76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62" name="Rectangle 76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63" name="Rectangle 76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64" name="Rectangle 76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712" name="Group 711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713" name="Group 712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735" name="Group 734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51" name="Rectangle 75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52" name="Rectangle 75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53" name="Rectangle 75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54" name="Rectangle 75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6" name="Group 735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47" name="Rectangle 74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48" name="Rectangle 74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49" name="Rectangle 74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50" name="Rectangle 74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7" name="Group 736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43" name="Rectangle 74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44" name="Rectangle 74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45" name="Rectangle 74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46" name="Rectangle 74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38" name="Group 737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39" name="Rectangle 73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40" name="Rectangle 73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41" name="Rectangle 74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42" name="Rectangle 74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714" name="Group 713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715" name="Group 714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31" name="Rectangle 73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32" name="Rectangle 73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33" name="Rectangle 73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34" name="Rectangle 73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6" name="Group 715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27" name="Rectangle 72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28" name="Rectangle 72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29" name="Rectangle 72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30" name="Rectangle 72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7" name="Group 716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23" name="Rectangle 72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24" name="Rectangle 72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25" name="Rectangle 72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26" name="Rectangle 72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718" name="Group 717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719" name="Rectangle 71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20" name="Rectangle 71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21" name="Rectangle 72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722" name="Rectangle 72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057" name="Group 1056"/>
          <p:cNvGrpSpPr/>
          <p:nvPr/>
        </p:nvGrpSpPr>
        <p:grpSpPr>
          <a:xfrm>
            <a:off x="6719444" y="2578100"/>
            <a:ext cx="2373756" cy="2374900"/>
            <a:chOff x="3012209" y="1736840"/>
            <a:chExt cx="4531591" cy="4533775"/>
          </a:xfrm>
          <a:solidFill>
            <a:schemeClr val="accent3"/>
          </a:solidFill>
        </p:grpSpPr>
        <p:grpSp>
          <p:nvGrpSpPr>
            <p:cNvPr id="1058" name="Group 1057"/>
            <p:cNvGrpSpPr/>
            <p:nvPr/>
          </p:nvGrpSpPr>
          <p:grpSpPr>
            <a:xfrm>
              <a:off x="3012209" y="1736840"/>
              <a:ext cx="4531591" cy="2260475"/>
              <a:chOff x="3012209" y="1736840"/>
              <a:chExt cx="4531591" cy="2260475"/>
            </a:xfrm>
            <a:grpFill/>
          </p:grpSpPr>
          <p:grpSp>
            <p:nvGrpSpPr>
              <p:cNvPr id="1234" name="Group 1233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1322" name="Group 1321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366" name="Group 1365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388" name="Group 138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04" name="Rectangle 140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05" name="Rectangle 140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06" name="Rectangle 140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07" name="Rectangle 140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89" name="Group 138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00" name="Rectangle 139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01" name="Rectangle 140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02" name="Rectangle 140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03" name="Rectangle 140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90" name="Group 138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96" name="Rectangle 139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97" name="Rectangle 139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98" name="Rectangle 139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99" name="Rectangle 139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91" name="Group 139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92" name="Rectangle 139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93" name="Rectangle 139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94" name="Rectangle 139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95" name="Rectangle 139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367" name="Group 1366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368" name="Group 136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84" name="Rectangle 138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85" name="Rectangle 138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86" name="Rectangle 138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87" name="Rectangle 138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69" name="Group 136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80" name="Rectangle 137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81" name="Rectangle 138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82" name="Rectangle 138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83" name="Rectangle 138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70" name="Group 136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76" name="Rectangle 137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77" name="Rectangle 137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78" name="Rectangle 137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79" name="Rectangle 137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71" name="Group 137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72" name="Rectangle 137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73" name="Rectangle 137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74" name="Rectangle 137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75" name="Rectangle 137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323" name="Group 1322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324" name="Group 1323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346" name="Group 134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62" name="Rectangle 136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63" name="Rectangle 136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64" name="Rectangle 136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65" name="Rectangle 136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47" name="Group 134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58" name="Rectangle 135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59" name="Rectangle 135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60" name="Rectangle 135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61" name="Rectangle 136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48" name="Group 134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54" name="Rectangle 135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55" name="Rectangle 135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56" name="Rectangle 135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57" name="Rectangle 135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49" name="Group 134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50" name="Rectangle 134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51" name="Rectangle 135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52" name="Rectangle 135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53" name="Rectangle 135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325" name="Group 1324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326" name="Group 132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42" name="Rectangle 134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43" name="Rectangle 134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44" name="Rectangle 134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45" name="Rectangle 134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27" name="Group 132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38" name="Rectangle 133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39" name="Rectangle 133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40" name="Rectangle 133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41" name="Rectangle 134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28" name="Group 132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34" name="Rectangle 133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35" name="Rectangle 133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36" name="Rectangle 133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37" name="Rectangle 133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29" name="Group 132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30" name="Rectangle 132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31" name="Rectangle 133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32" name="Rectangle 133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33" name="Rectangle 133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1235" name="Group 1234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1236" name="Group 1235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280" name="Group 1279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302" name="Group 130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18" name="Rectangle 131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19" name="Rectangle 131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20" name="Rectangle 131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21" name="Rectangle 132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03" name="Group 130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14" name="Rectangle 131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15" name="Rectangle 131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16" name="Rectangle 131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17" name="Rectangle 131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04" name="Group 130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10" name="Rectangle 130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11" name="Rectangle 131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12" name="Rectangle 131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13" name="Rectangle 131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305" name="Group 130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306" name="Rectangle 130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07" name="Rectangle 130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08" name="Rectangle 130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09" name="Rectangle 130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281" name="Group 1280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282" name="Group 128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98" name="Rectangle 129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99" name="Rectangle 129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00" name="Rectangle 129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301" name="Rectangle 130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83" name="Group 128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94" name="Rectangle 129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95" name="Rectangle 129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96" name="Rectangle 129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97" name="Rectangle 129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84" name="Group 128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90" name="Rectangle 128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91" name="Rectangle 129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92" name="Rectangle 129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93" name="Rectangle 129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85" name="Group 128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86" name="Rectangle 128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87" name="Rectangle 128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88" name="Rectangle 128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89" name="Rectangle 128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237" name="Group 1236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238" name="Group 1237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260" name="Group 125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76" name="Rectangle 127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77" name="Rectangle 127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78" name="Rectangle 127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79" name="Rectangle 127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61" name="Group 126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72" name="Rectangle 127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73" name="Rectangle 127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74" name="Rectangle 127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75" name="Rectangle 127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62" name="Group 126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68" name="Rectangle 126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69" name="Rectangle 126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70" name="Rectangle 126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71" name="Rectangle 127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63" name="Group 126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64" name="Rectangle 126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65" name="Rectangle 126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66" name="Rectangle 126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67" name="Rectangle 126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239" name="Group 1238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240" name="Group 123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56" name="Rectangle 125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57" name="Rectangle 125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58" name="Rectangle 125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59" name="Rectangle 125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41" name="Group 124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52" name="Rectangle 125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53" name="Rectangle 125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54" name="Rectangle 125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55" name="Rectangle 125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42" name="Group 124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48" name="Rectangle 124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49" name="Rectangle 124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50" name="Rectangle 124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51" name="Rectangle 125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43" name="Group 124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44" name="Rectangle 124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45" name="Rectangle 124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46" name="Rectangle 124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47" name="Rectangle 124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  <p:grpSp>
          <p:nvGrpSpPr>
            <p:cNvPr id="1059" name="Group 1058"/>
            <p:cNvGrpSpPr/>
            <p:nvPr/>
          </p:nvGrpSpPr>
          <p:grpSpPr>
            <a:xfrm>
              <a:off x="3012209" y="4010140"/>
              <a:ext cx="4531591" cy="2260475"/>
              <a:chOff x="3012209" y="1736840"/>
              <a:chExt cx="4531591" cy="2260475"/>
            </a:xfrm>
            <a:grpFill/>
          </p:grpSpPr>
          <p:grpSp>
            <p:nvGrpSpPr>
              <p:cNvPr id="1060" name="Group 1059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1148" name="Group 1147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192" name="Group 1191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214" name="Group 121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30" name="Rectangle 122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31" name="Rectangle 123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32" name="Rectangle 123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33" name="Rectangle 123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15" name="Group 121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26" name="Rectangle 122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27" name="Rectangle 122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28" name="Rectangle 122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29" name="Rectangle 122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16" name="Group 121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22" name="Rectangle 122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23" name="Rectangle 122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24" name="Rectangle 122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25" name="Rectangle 122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217" name="Group 121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18" name="Rectangle 121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19" name="Rectangle 121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20" name="Rectangle 121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21" name="Rectangle 122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193" name="Group 1192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194" name="Group 119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10" name="Rectangle 120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11" name="Rectangle 121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12" name="Rectangle 121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13" name="Rectangle 121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95" name="Group 119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06" name="Rectangle 120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07" name="Rectangle 120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08" name="Rectangle 120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09" name="Rectangle 120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96" name="Group 119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202" name="Rectangle 120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03" name="Rectangle 120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04" name="Rectangle 120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05" name="Rectangle 120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97" name="Group 119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98" name="Rectangle 119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99" name="Rectangle 119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00" name="Rectangle 119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201" name="Rectangle 120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149" name="Group 1148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150" name="Group 1149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172" name="Group 117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88" name="Rectangle 118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89" name="Rectangle 118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90" name="Rectangle 118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91" name="Rectangle 119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73" name="Group 117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84" name="Rectangle 118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85" name="Rectangle 118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86" name="Rectangle 118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87" name="Rectangle 118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74" name="Group 117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80" name="Rectangle 117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81" name="Rectangle 118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82" name="Rectangle 118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83" name="Rectangle 118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75" name="Group 117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76" name="Rectangle 117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77" name="Rectangle 117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78" name="Rectangle 117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79" name="Rectangle 117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151" name="Group 1150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152" name="Group 115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68" name="Rectangle 116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69" name="Rectangle 116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70" name="Rectangle 116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71" name="Rectangle 117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53" name="Group 115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64" name="Rectangle 116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65" name="Rectangle 116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66" name="Rectangle 116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67" name="Rectangle 116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54" name="Group 115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60" name="Rectangle 115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61" name="Rectangle 116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62" name="Rectangle 116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63" name="Rectangle 116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55" name="Group 115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56" name="Rectangle 115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57" name="Rectangle 115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58" name="Rectangle 115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59" name="Rectangle 115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1061" name="Group 1060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1062" name="Group 1061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106" name="Group 1105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128" name="Group 112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44" name="Rectangle 114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45" name="Rectangle 114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46" name="Rectangle 114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47" name="Rectangle 114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29" name="Group 112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40" name="Rectangle 113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41" name="Rectangle 114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42" name="Rectangle 114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43" name="Rectangle 114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30" name="Group 112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36" name="Rectangle 113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37" name="Rectangle 113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38" name="Rectangle 113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39" name="Rectangle 113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31" name="Group 113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32" name="Rectangle 113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33" name="Rectangle 113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34" name="Rectangle 113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35" name="Rectangle 113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107" name="Group 1106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108" name="Group 110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24" name="Rectangle 112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25" name="Rectangle 112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26" name="Rectangle 112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27" name="Rectangle 112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09" name="Group 110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20" name="Rectangle 111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21" name="Rectangle 112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22" name="Rectangle 112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23" name="Rectangle 112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10" name="Group 110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16" name="Rectangle 111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17" name="Rectangle 111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18" name="Rectangle 111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19" name="Rectangle 111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111" name="Group 111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12" name="Rectangle 111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13" name="Rectangle 111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14" name="Rectangle 111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15" name="Rectangle 111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063" name="Group 1062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064" name="Group 1063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086" name="Group 108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102" name="Rectangle 110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03" name="Rectangle 110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04" name="Rectangle 110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05" name="Rectangle 110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87" name="Group 108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98" name="Rectangle 109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99" name="Rectangle 109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00" name="Rectangle 109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101" name="Rectangle 110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88" name="Group 108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94" name="Rectangle 109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95" name="Rectangle 109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96" name="Rectangle 109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97" name="Rectangle 109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89" name="Group 108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90" name="Rectangle 108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91" name="Rectangle 109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92" name="Rectangle 109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93" name="Rectangle 109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065" name="Group 1064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066" name="Group 106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82" name="Rectangle 108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83" name="Rectangle 108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84" name="Rectangle 108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85" name="Rectangle 108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67" name="Group 106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78" name="Rectangle 107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79" name="Rectangle 107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80" name="Rectangle 107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81" name="Rectangle 108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68" name="Group 106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74" name="Rectangle 107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75" name="Rectangle 107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76" name="Rectangle 107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77" name="Rectangle 107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069" name="Group 106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070" name="Rectangle 106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71" name="Rectangle 107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72" name="Rectangle 107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073" name="Rectangle 107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408" name="Group 1407"/>
          <p:cNvGrpSpPr/>
          <p:nvPr/>
        </p:nvGrpSpPr>
        <p:grpSpPr>
          <a:xfrm>
            <a:off x="6357258" y="2969266"/>
            <a:ext cx="2413000" cy="2414163"/>
            <a:chOff x="3012209" y="1736840"/>
            <a:chExt cx="4531591" cy="4533775"/>
          </a:xfrm>
        </p:grpSpPr>
        <p:grpSp>
          <p:nvGrpSpPr>
            <p:cNvPr id="1409" name="Group 1408"/>
            <p:cNvGrpSpPr/>
            <p:nvPr/>
          </p:nvGrpSpPr>
          <p:grpSpPr>
            <a:xfrm>
              <a:off x="3012209" y="1736840"/>
              <a:ext cx="4531591" cy="2260475"/>
              <a:chOff x="3012209" y="1736840"/>
              <a:chExt cx="4531591" cy="2260475"/>
            </a:xfrm>
          </p:grpSpPr>
          <p:grpSp>
            <p:nvGrpSpPr>
              <p:cNvPr id="1585" name="Group 1584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1673" name="Group 1672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1717" name="Group 1716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739" name="Group 1738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55" name="Rectangle 175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56" name="Rectangle 175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57" name="Rectangle 175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58" name="Rectangle 175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40" name="Group 1739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51" name="Rectangle 175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52" name="Rectangle 175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53" name="Rectangle 175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54" name="Rectangle 175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41" name="Group 1740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47" name="Rectangle 174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48" name="Rectangle 174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49" name="Rectangle 174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50" name="Rectangle 174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42" name="Group 1741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43" name="Rectangle 174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44" name="Rectangle 174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45" name="Rectangle 174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46" name="Rectangle 174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718" name="Group 1717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719" name="Group 1718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35" name="Rectangle 173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36" name="Rectangle 173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37" name="Rectangle 173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38" name="Rectangle 173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20" name="Group 1719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31" name="Rectangle 173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32" name="Rectangle 173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33" name="Rectangle 173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34" name="Rectangle 173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21" name="Group 1720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27" name="Rectangle 172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28" name="Rectangle 172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29" name="Rectangle 172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30" name="Rectangle 172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22" name="Group 1721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23" name="Rectangle 172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24" name="Rectangle 172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25" name="Rectangle 172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26" name="Rectangle 172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674" name="Group 1673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1675" name="Group 1674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697" name="Group 1696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13" name="Rectangle 171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14" name="Rectangle 171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15" name="Rectangle 171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16" name="Rectangle 171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98" name="Group 1697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09" name="Rectangle 170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10" name="Rectangle 170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11" name="Rectangle 171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12" name="Rectangle 171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99" name="Group 1698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05" name="Rectangle 170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06" name="Rectangle 170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07" name="Rectangle 170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08" name="Rectangle 170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00" name="Group 1699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01" name="Rectangle 170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02" name="Rectangle 170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03" name="Rectangle 170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04" name="Rectangle 170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676" name="Group 1675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677" name="Group 1676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93" name="Rectangle 169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94" name="Rectangle 169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95" name="Rectangle 169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96" name="Rectangle 169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78" name="Group 1677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89" name="Rectangle 168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90" name="Rectangle 168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91" name="Rectangle 169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92" name="Rectangle 169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79" name="Group 1678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85" name="Rectangle 168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86" name="Rectangle 168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87" name="Rectangle 168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88" name="Rectangle 168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80" name="Group 1679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81" name="Rectangle 168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82" name="Rectangle 168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83" name="Rectangle 168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84" name="Rectangle 168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1586" name="Group 1585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1587" name="Group 1586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1631" name="Group 1630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653" name="Group 1652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69" name="Rectangle 166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70" name="Rectangle 166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71" name="Rectangle 167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72" name="Rectangle 167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54" name="Group 1653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65" name="Rectangle 166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66" name="Rectangle 166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67" name="Rectangle 166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68" name="Rectangle 166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55" name="Group 1654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61" name="Rectangle 166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62" name="Rectangle 166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63" name="Rectangle 166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64" name="Rectangle 166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56" name="Group 1655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57" name="Rectangle 165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58" name="Rectangle 165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59" name="Rectangle 165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60" name="Rectangle 165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632" name="Group 1631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633" name="Group 1632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49" name="Rectangle 164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50" name="Rectangle 164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51" name="Rectangle 165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52" name="Rectangle 165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34" name="Group 1633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45" name="Rectangle 164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46" name="Rectangle 164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47" name="Rectangle 164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48" name="Rectangle 164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35" name="Group 1634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41" name="Rectangle 164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42" name="Rectangle 164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43" name="Rectangle 164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44" name="Rectangle 164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36" name="Group 1635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37" name="Rectangle 163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38" name="Rectangle 163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39" name="Rectangle 163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40" name="Rectangle 163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588" name="Group 1587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1589" name="Group 1588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611" name="Group 1610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27" name="Rectangle 162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28" name="Rectangle 162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29" name="Rectangle 162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30" name="Rectangle 162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12" name="Group 1611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23" name="Rectangle 162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24" name="Rectangle 162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25" name="Rectangle 162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26" name="Rectangle 162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13" name="Group 1612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19" name="Rectangle 161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20" name="Rectangle 161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21" name="Rectangle 162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22" name="Rectangle 162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614" name="Group 1613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15" name="Rectangle 161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16" name="Rectangle 161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17" name="Rectangle 161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18" name="Rectangle 161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590" name="Group 1589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591" name="Group 1590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07" name="Rectangle 160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08" name="Rectangle 160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09" name="Rectangle 160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10" name="Rectangle 160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92" name="Group 1591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603" name="Rectangle 160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04" name="Rectangle 160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05" name="Rectangle 160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06" name="Rectangle 160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93" name="Group 1592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99" name="Rectangle 159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00" name="Rectangle 159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01" name="Rectangle 160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602" name="Rectangle 160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94" name="Group 1593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95" name="Rectangle 159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96" name="Rectangle 159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97" name="Rectangle 159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98" name="Rectangle 159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  <p:grpSp>
          <p:nvGrpSpPr>
            <p:cNvPr id="1410" name="Group 1409"/>
            <p:cNvGrpSpPr/>
            <p:nvPr/>
          </p:nvGrpSpPr>
          <p:grpSpPr>
            <a:xfrm>
              <a:off x="3012209" y="4010140"/>
              <a:ext cx="4531591" cy="2260475"/>
              <a:chOff x="3012209" y="1736840"/>
              <a:chExt cx="4531591" cy="2260475"/>
            </a:xfrm>
          </p:grpSpPr>
          <p:grpSp>
            <p:nvGrpSpPr>
              <p:cNvPr id="1411" name="Group 1410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1499" name="Group 1498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1543" name="Group 1542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565" name="Group 1564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81" name="Rectangle 158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82" name="Rectangle 158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83" name="Rectangle 158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84" name="Rectangle 158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66" name="Group 1565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77" name="Rectangle 157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78" name="Rectangle 157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79" name="Rectangle 157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80" name="Rectangle 157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67" name="Group 1566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73" name="Rectangle 157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74" name="Rectangle 157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75" name="Rectangle 157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76" name="Rectangle 157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68" name="Group 1567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69" name="Rectangle 156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70" name="Rectangle 156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71" name="Rectangle 157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72" name="Rectangle 157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544" name="Group 1543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545" name="Group 1544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61" name="Rectangle 156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62" name="Rectangle 156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63" name="Rectangle 156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64" name="Rectangle 156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46" name="Group 1545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57" name="Rectangle 155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58" name="Rectangle 155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59" name="Rectangle 155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60" name="Rectangle 155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47" name="Group 1546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53" name="Rectangle 155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54" name="Rectangle 155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55" name="Rectangle 155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56" name="Rectangle 155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48" name="Group 1547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49" name="Rectangle 154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50" name="Rectangle 154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51" name="Rectangle 155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52" name="Rectangle 155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500" name="Group 1499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1501" name="Group 1500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523" name="Group 1522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39" name="Rectangle 153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40" name="Rectangle 153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41" name="Rectangle 154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42" name="Rectangle 154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24" name="Group 1523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35" name="Rectangle 153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36" name="Rectangle 153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37" name="Rectangle 153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38" name="Rectangle 153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25" name="Group 1524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31" name="Rectangle 153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32" name="Rectangle 153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33" name="Rectangle 153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34" name="Rectangle 153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26" name="Group 1525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27" name="Rectangle 152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28" name="Rectangle 152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29" name="Rectangle 152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30" name="Rectangle 152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502" name="Group 1501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503" name="Group 1502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19" name="Rectangle 151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20" name="Rectangle 151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21" name="Rectangle 152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22" name="Rectangle 152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04" name="Group 1503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15" name="Rectangle 151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16" name="Rectangle 151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17" name="Rectangle 151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18" name="Rectangle 151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05" name="Group 1504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11" name="Rectangle 151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12" name="Rectangle 151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13" name="Rectangle 151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14" name="Rectangle 151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506" name="Group 1505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507" name="Rectangle 150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08" name="Rectangle 150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09" name="Rectangle 150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510" name="Rectangle 150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1412" name="Group 1411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</p:grpSpPr>
            <p:grpSp>
              <p:nvGrpSpPr>
                <p:cNvPr id="1413" name="Group 1412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1457" name="Group 1456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479" name="Group 1478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95" name="Rectangle 149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96" name="Rectangle 149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97" name="Rectangle 149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98" name="Rectangle 149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80" name="Group 1479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91" name="Rectangle 149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92" name="Rectangle 149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93" name="Rectangle 149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94" name="Rectangle 149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81" name="Group 1480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87" name="Rectangle 148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88" name="Rectangle 148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89" name="Rectangle 148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90" name="Rectangle 148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82" name="Group 1481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83" name="Rectangle 148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84" name="Rectangle 148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85" name="Rectangle 148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86" name="Rectangle 148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458" name="Group 1457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459" name="Group 1458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75" name="Rectangle 147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76" name="Rectangle 147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77" name="Rectangle 147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78" name="Rectangle 147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60" name="Group 1459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71" name="Rectangle 147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72" name="Rectangle 147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73" name="Rectangle 147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74" name="Rectangle 147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61" name="Group 1460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67" name="Rectangle 1466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68" name="Rectangle 1467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69" name="Rectangle 1468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70" name="Rectangle 1469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62" name="Group 1461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63" name="Rectangle 146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64" name="Rectangle 146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65" name="Rectangle 146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66" name="Rectangle 146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414" name="Group 1413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solidFill>
                  <a:schemeClr val="tx1"/>
                </a:solidFill>
              </p:grpSpPr>
              <p:grpSp>
                <p:nvGrpSpPr>
                  <p:cNvPr id="1415" name="Group 1414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437" name="Group 1436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53" name="Rectangle 145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54" name="Rectangle 145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55" name="Rectangle 145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56" name="Rectangle 145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38" name="Group 1437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49" name="Rectangle 144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50" name="Rectangle 144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51" name="Rectangle 145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52" name="Rectangle 145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39" name="Group 1438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45" name="Rectangle 144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46" name="Rectangle 144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47" name="Rectangle 144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48" name="Rectangle 144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40" name="Group 1439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41" name="Rectangle 144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42" name="Rectangle 144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43" name="Rectangle 144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44" name="Rectangle 144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416" name="Group 1415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417" name="Group 1416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33" name="Rectangle 1432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34" name="Rectangle 1433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35" name="Rectangle 1434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36" name="Rectangle 1435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18" name="Group 1417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29" name="Rectangle 1428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30" name="Rectangle 1429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31" name="Rectangle 1430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32" name="Rectangle 1431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19" name="Group 1418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25" name="Rectangle 1424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26" name="Rectangle 1425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27" name="Rectangle 1426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28" name="Rectangle 1427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420" name="Group 1419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421" name="Rectangle 1420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22" name="Rectangle 1421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23" name="Rectangle 1422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424" name="Rectangle 1423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</p:grpSp>
      <p:grpSp>
        <p:nvGrpSpPr>
          <p:cNvPr id="1759" name="Group 1758"/>
          <p:cNvGrpSpPr/>
          <p:nvPr/>
        </p:nvGrpSpPr>
        <p:grpSpPr>
          <a:xfrm>
            <a:off x="5964701" y="3448957"/>
            <a:ext cx="2373756" cy="2374900"/>
            <a:chOff x="3012209" y="1736840"/>
            <a:chExt cx="4531591" cy="4533775"/>
          </a:xfrm>
          <a:solidFill>
            <a:schemeClr val="accent3"/>
          </a:solidFill>
        </p:grpSpPr>
        <p:grpSp>
          <p:nvGrpSpPr>
            <p:cNvPr id="1760" name="Group 1759"/>
            <p:cNvGrpSpPr/>
            <p:nvPr/>
          </p:nvGrpSpPr>
          <p:grpSpPr>
            <a:xfrm>
              <a:off x="3012209" y="1736840"/>
              <a:ext cx="4531591" cy="2260475"/>
              <a:chOff x="3012209" y="1736840"/>
              <a:chExt cx="4531591" cy="2260475"/>
            </a:xfrm>
            <a:grpFill/>
          </p:grpSpPr>
          <p:grpSp>
            <p:nvGrpSpPr>
              <p:cNvPr id="1936" name="Group 1935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2024" name="Group 2023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2068" name="Group 2067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090" name="Group 208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106" name="Rectangle 210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07" name="Rectangle 210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08" name="Rectangle 210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09" name="Rectangle 210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91" name="Group 209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102" name="Rectangle 210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03" name="Rectangle 210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04" name="Rectangle 210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05" name="Rectangle 210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92" name="Group 209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98" name="Rectangle 209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99" name="Rectangle 209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00" name="Rectangle 209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101" name="Rectangle 210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93" name="Group 209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94" name="Rectangle 209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95" name="Rectangle 209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96" name="Rectangle 209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97" name="Rectangle 209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2069" name="Group 2068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070" name="Group 206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86" name="Rectangle 208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87" name="Rectangle 208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88" name="Rectangle 208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89" name="Rectangle 208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71" name="Group 207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82" name="Rectangle 208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83" name="Rectangle 208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84" name="Rectangle 208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85" name="Rectangle 208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72" name="Group 207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78" name="Rectangle 207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79" name="Rectangle 207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80" name="Rectangle 207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81" name="Rectangle 208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73" name="Group 207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74" name="Rectangle 207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75" name="Rectangle 207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76" name="Rectangle 207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77" name="Rectangle 207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2025" name="Group 2024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2026" name="Group 2025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048" name="Group 204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64" name="Rectangle 206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65" name="Rectangle 206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66" name="Rectangle 206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67" name="Rectangle 206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49" name="Group 204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60" name="Rectangle 205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61" name="Rectangle 206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62" name="Rectangle 206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63" name="Rectangle 206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50" name="Group 204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56" name="Rectangle 205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57" name="Rectangle 205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58" name="Rectangle 205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59" name="Rectangle 205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51" name="Group 205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52" name="Rectangle 205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53" name="Rectangle 205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54" name="Rectangle 205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55" name="Rectangle 205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2027" name="Group 2026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028" name="Group 202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44" name="Rectangle 204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45" name="Rectangle 204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46" name="Rectangle 204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47" name="Rectangle 204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29" name="Group 202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40" name="Rectangle 203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41" name="Rectangle 204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42" name="Rectangle 204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43" name="Rectangle 204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30" name="Group 202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36" name="Rectangle 203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37" name="Rectangle 203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38" name="Rectangle 203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39" name="Rectangle 203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31" name="Group 203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32" name="Rectangle 203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33" name="Rectangle 203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34" name="Rectangle 203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35" name="Rectangle 203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1937" name="Group 1936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1938" name="Group 1937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982" name="Group 1981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2004" name="Group 200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20" name="Rectangle 201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21" name="Rectangle 202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22" name="Rectangle 202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23" name="Rectangle 202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05" name="Group 200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16" name="Rectangle 201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17" name="Rectangle 201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18" name="Rectangle 201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19" name="Rectangle 201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06" name="Group 200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12" name="Rectangle 201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13" name="Rectangle 201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14" name="Rectangle 201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15" name="Rectangle 201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2007" name="Group 200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08" name="Rectangle 200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09" name="Rectangle 200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10" name="Rectangle 200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11" name="Rectangle 201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983" name="Group 1982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984" name="Group 198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2000" name="Rectangle 199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01" name="Rectangle 200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02" name="Rectangle 200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2003" name="Rectangle 200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85" name="Group 198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96" name="Rectangle 199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97" name="Rectangle 199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98" name="Rectangle 199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99" name="Rectangle 199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86" name="Group 198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92" name="Rectangle 199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93" name="Rectangle 199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94" name="Rectangle 199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95" name="Rectangle 199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87" name="Group 198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88" name="Rectangle 198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89" name="Rectangle 198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90" name="Rectangle 198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91" name="Rectangle 199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939" name="Group 1938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940" name="Group 1939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962" name="Group 196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78" name="Rectangle 197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79" name="Rectangle 197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80" name="Rectangle 197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81" name="Rectangle 198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63" name="Group 196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74" name="Rectangle 197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75" name="Rectangle 197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76" name="Rectangle 197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77" name="Rectangle 197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64" name="Group 196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70" name="Rectangle 196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71" name="Rectangle 197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72" name="Rectangle 197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73" name="Rectangle 197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C0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65" name="Group 196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66" name="Rectangle 196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67" name="Rectangle 196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68" name="Rectangle 196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69" name="Rectangle 196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941" name="Group 1940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942" name="Group 1941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58" name="Rectangle 195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59" name="Rectangle 195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60" name="Rectangle 195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61" name="Rectangle 196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43" name="Group 1942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54" name="Rectangle 195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55" name="Rectangle 195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56" name="Rectangle 195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57" name="Rectangle 195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44" name="Group 1943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50" name="Rectangle 194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51" name="Rectangle 195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52" name="Rectangle 195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53" name="Rectangle 195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45" name="Group 1944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46" name="Rectangle 194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47" name="Rectangle 194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48" name="Rectangle 194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49" name="Rectangle 194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  <p:grpSp>
          <p:nvGrpSpPr>
            <p:cNvPr id="1761" name="Group 1760"/>
            <p:cNvGrpSpPr/>
            <p:nvPr/>
          </p:nvGrpSpPr>
          <p:grpSpPr>
            <a:xfrm>
              <a:off x="3012209" y="4010140"/>
              <a:ext cx="4531591" cy="2260475"/>
              <a:chOff x="3012209" y="1736840"/>
              <a:chExt cx="4531591" cy="2260475"/>
            </a:xfrm>
            <a:grpFill/>
          </p:grpSpPr>
          <p:grpSp>
            <p:nvGrpSpPr>
              <p:cNvPr id="1762" name="Group 1761"/>
              <p:cNvGrpSpPr/>
              <p:nvPr/>
            </p:nvGrpSpPr>
            <p:grpSpPr>
              <a:xfrm>
                <a:off x="30122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1850" name="Group 1849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894" name="Group 1893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916" name="Group 191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32" name="Rectangle 193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33" name="Rectangle 193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34" name="Rectangle 193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35" name="Rectangle 193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17" name="Group 191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28" name="Rectangle 192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29" name="Rectangle 192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30" name="Rectangle 192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31" name="Rectangle 193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18" name="Group 191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24" name="Rectangle 192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25" name="Rectangle 192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26" name="Rectangle 192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27" name="Rectangle 192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919" name="Group 191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20" name="Rectangle 191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21" name="Rectangle 192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22" name="Rectangle 192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23" name="Rectangle 192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895" name="Group 1894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896" name="Group 1895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12" name="Rectangle 191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13" name="Rectangle 191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14" name="Rectangle 191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15" name="Rectangle 191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97" name="Group 1896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08" name="Rectangle 190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09" name="Rectangle 190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10" name="Rectangle 190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11" name="Rectangle 191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98" name="Group 1897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04" name="Rectangle 190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05" name="Rectangle 190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06" name="Rectangle 190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07" name="Rectangle 190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99" name="Group 1898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900" name="Rectangle 189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01" name="Rectangle 190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02" name="Rectangle 190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903" name="Rectangle 190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851" name="Group 1850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852" name="Group 1851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874" name="Group 187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90" name="Rectangle 188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91" name="Rectangle 189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92" name="Rectangle 189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93" name="Rectangle 189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75" name="Group 187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86" name="Rectangle 188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87" name="Rectangle 188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88" name="Rectangle 188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89" name="Rectangle 188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76" name="Group 187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82" name="Rectangle 188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83" name="Rectangle 188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84" name="Rectangle 188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85" name="Rectangle 188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77" name="Group 187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78" name="Rectangle 187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79" name="Rectangle 187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80" name="Rectangle 187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81" name="Rectangle 188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853" name="Group 1852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854" name="Group 1853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70" name="Rectangle 186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71" name="Rectangle 187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72" name="Rectangle 187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73" name="Rectangle 187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55" name="Group 1854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66" name="Rectangle 186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67" name="Rectangle 186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68" name="Rectangle 186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69" name="Rectangle 186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56" name="Group 1855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62" name="Rectangle 186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63" name="Rectangle 186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64" name="Rectangle 186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65" name="Rectangle 186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57" name="Group 1856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58" name="Rectangle 185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59" name="Rectangle 185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60" name="Rectangle 185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61" name="Rectangle 186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  <p:grpSp>
            <p:nvGrpSpPr>
              <p:cNvPr id="1763" name="Group 1762"/>
              <p:cNvGrpSpPr/>
              <p:nvPr/>
            </p:nvGrpSpPr>
            <p:grpSpPr>
              <a:xfrm>
                <a:off x="5285509" y="1736840"/>
                <a:ext cx="2258291" cy="2260475"/>
                <a:chOff x="3380509" y="1851140"/>
                <a:chExt cx="3849209" cy="3852931"/>
              </a:xfrm>
              <a:grpFill/>
            </p:grpSpPr>
            <p:grpSp>
              <p:nvGrpSpPr>
                <p:cNvPr id="1764" name="Group 1763"/>
                <p:cNvGrpSpPr/>
                <p:nvPr/>
              </p:nvGrpSpPr>
              <p:grpSpPr>
                <a:xfrm>
                  <a:off x="3380509" y="1851140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808" name="Group 1807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830" name="Group 182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46" name="Rectangle 184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47" name="Rectangle 184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48" name="Rectangle 184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49" name="Rectangle 184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31" name="Group 183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42" name="Rectangle 184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43" name="Rectangle 184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44" name="Rectangle 184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solidFill>
                        <a:srgbClr val="00B050"/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45" name="Rectangle 184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32" name="Group 183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38" name="Rectangle 183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39" name="Rectangle 183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40" name="Rectangle 183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41" name="Rectangle 184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33" name="Group 183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34" name="Rectangle 183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35" name="Rectangle 183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36" name="Rectangle 183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37" name="Rectangle 183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809" name="Group 1808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810" name="Group 1809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26" name="Rectangle 182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solidFill>
                        <a:schemeClr val="accent3">
                          <a:lumMod val="75000"/>
                        </a:schemeClr>
                      </a:solidFill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27" name="Rectangle 182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28" name="Rectangle 182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29" name="Rectangle 182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11" name="Group 1810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22" name="Rectangle 182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23" name="Rectangle 182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24" name="Rectangle 182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25" name="Rectangle 182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12" name="Group 1811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18" name="Rectangle 1817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19" name="Rectangle 1818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20" name="Rectangle 1819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21" name="Rectangle 1820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813" name="Group 1812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14" name="Rectangle 181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15" name="Rectangle 181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16" name="Rectangle 181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17" name="Rectangle 181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  <p:grpSp>
              <p:nvGrpSpPr>
                <p:cNvPr id="1765" name="Group 1764"/>
                <p:cNvGrpSpPr/>
                <p:nvPr/>
              </p:nvGrpSpPr>
              <p:grpSpPr>
                <a:xfrm>
                  <a:off x="3383107" y="3777354"/>
                  <a:ext cx="3846611" cy="1926717"/>
                  <a:chOff x="2438400" y="1864995"/>
                  <a:chExt cx="5958365" cy="2984467"/>
                </a:xfrm>
                <a:grpFill/>
              </p:grpSpPr>
              <p:grpSp>
                <p:nvGrpSpPr>
                  <p:cNvPr id="1766" name="Group 1765"/>
                  <p:cNvGrpSpPr/>
                  <p:nvPr/>
                </p:nvGrpSpPr>
                <p:grpSpPr>
                  <a:xfrm>
                    <a:off x="2438400" y="1865376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788" name="Group 178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04" name="Rectangle 180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05" name="Rectangle 180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06" name="Rectangle 180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07" name="Rectangle 180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89" name="Group 178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800" name="Rectangle 179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01" name="Rectangle 180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02" name="Rectangle 180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803" name="Rectangle 180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90" name="Group 178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96" name="Rectangle 179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97" name="Rectangle 179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98" name="Rectangle 179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99" name="Rectangle 179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91" name="Group 179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92" name="Rectangle 179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93" name="Rectangle 179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94" name="Rectangle 179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95" name="Rectangle 179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  <p:grpSp>
                <p:nvGrpSpPr>
                  <p:cNvPr id="1767" name="Group 1766"/>
                  <p:cNvGrpSpPr/>
                  <p:nvPr/>
                </p:nvGrpSpPr>
                <p:grpSpPr>
                  <a:xfrm>
                    <a:off x="5421249" y="1864995"/>
                    <a:ext cx="2975516" cy="2984086"/>
                    <a:chOff x="3096768" y="1780032"/>
                    <a:chExt cx="2975516" cy="2984086"/>
                  </a:xfrm>
                  <a:grpFill/>
                </p:grpSpPr>
                <p:grpSp>
                  <p:nvGrpSpPr>
                    <p:cNvPr id="1768" name="Group 1767"/>
                    <p:cNvGrpSpPr/>
                    <p:nvPr/>
                  </p:nvGrpSpPr>
                  <p:grpSpPr>
                    <a:xfrm>
                      <a:off x="3096768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84" name="Rectangle 1783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85" name="Rectangle 1784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86" name="Rectangle 1785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87" name="Rectangle 1786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69" name="Group 1768"/>
                    <p:cNvGrpSpPr/>
                    <p:nvPr/>
                  </p:nvGrpSpPr>
                  <p:grpSpPr>
                    <a:xfrm>
                      <a:off x="4587430" y="1780032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80" name="Rectangle 1779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81" name="Rectangle 1780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82" name="Rectangle 1781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83" name="Rectangle 1782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70" name="Group 1769"/>
                    <p:cNvGrpSpPr/>
                    <p:nvPr/>
                  </p:nvGrpSpPr>
                  <p:grpSpPr>
                    <a:xfrm>
                      <a:off x="3096768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76" name="Rectangle 1775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77" name="Rectangle 1776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78" name="Rectangle 1777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79" name="Rectangle 1778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  <p:grpSp>
                  <p:nvGrpSpPr>
                    <p:cNvPr id="1771" name="Group 1770"/>
                    <p:cNvGrpSpPr/>
                    <p:nvPr/>
                  </p:nvGrpSpPr>
                  <p:grpSpPr>
                    <a:xfrm>
                      <a:off x="4587430" y="3271647"/>
                      <a:ext cx="1484854" cy="1492471"/>
                      <a:chOff x="3096768" y="1780032"/>
                      <a:chExt cx="1484854" cy="1492471"/>
                    </a:xfrm>
                    <a:grpFill/>
                  </p:grpSpPr>
                  <p:sp>
                    <p:nvSpPr>
                      <p:cNvPr id="1772" name="Rectangle 1771"/>
                      <p:cNvSpPr/>
                      <p:nvPr/>
                    </p:nvSpPr>
                    <p:spPr>
                      <a:xfrm>
                        <a:off x="3096768" y="1780032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73" name="Rectangle 1772"/>
                      <p:cNvSpPr/>
                      <p:nvPr/>
                    </p:nvSpPr>
                    <p:spPr>
                      <a:xfrm>
                        <a:off x="3837909" y="1781079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74" name="Rectangle 1773"/>
                      <p:cNvSpPr/>
                      <p:nvPr/>
                    </p:nvSpPr>
                    <p:spPr>
                      <a:xfrm>
                        <a:off x="3096769" y="2527744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  <p:sp>
                    <p:nvSpPr>
                      <p:cNvPr id="1775" name="Rectangle 1774"/>
                      <p:cNvSpPr/>
                      <p:nvPr/>
                    </p:nvSpPr>
                    <p:spPr>
                      <a:xfrm>
                        <a:off x="3837910" y="2528791"/>
                        <a:ext cx="743712" cy="743712"/>
                      </a:xfrm>
                      <a:prstGeom prst="rect">
                        <a:avLst/>
                      </a:prstGeom>
                      <a:grpFill/>
                      <a:ln w="31750">
                        <a:solidFill>
                          <a:schemeClr val="accent1">
                            <a:lumMod val="60000"/>
                            <a:lumOff val="40000"/>
                          </a:schemeClr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CA"/>
                      </a:p>
                    </p:txBody>
                  </p:sp>
                </p:grpSp>
              </p:grpSp>
            </p:grpSp>
          </p:grp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0" name="TextBox 2109"/>
              <p:cNvSpPr txBox="1"/>
              <p:nvPr/>
            </p:nvSpPr>
            <p:spPr>
              <a:xfrm>
                <a:off x="1240972" y="4451999"/>
                <a:ext cx="4201886" cy="167392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CA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CA" sz="36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CA" sz="3600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CA" sz="36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CA" sz="3600" dirty="0"/>
              </a:p>
            </p:txBody>
          </p:sp>
        </mc:Choice>
        <mc:Fallback xmlns="">
          <p:sp>
            <p:nvSpPr>
              <p:cNvPr id="2110" name="TextBox 21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972" y="4451999"/>
                <a:ext cx="4201886" cy="16739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91146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68ACD-D674-4340-9EE0-1CD76952D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PPPM in few 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F8FFBC-1D47-46EC-A0C6-F45A15CBD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w_bar</a:t>
            </a:r>
            <a:r>
              <a:rPr lang="en-US" dirty="0"/>
              <a:t> = </a:t>
            </a:r>
            <a:r>
              <a:rPr lang="en-US" dirty="0" err="1"/>
              <a:t>particle_to_grid</a:t>
            </a:r>
            <a:r>
              <a:rPr lang="en-US" dirty="0"/>
              <a:t>(</a:t>
            </a:r>
            <a:r>
              <a:rPr lang="en-US" dirty="0" err="1"/>
              <a:t>w_p</a:t>
            </a:r>
            <a:r>
              <a:rPr lang="en-US" dirty="0"/>
              <a:t>);</a:t>
            </a:r>
          </a:p>
          <a:p>
            <a:r>
              <a:rPr lang="en-US" dirty="0" err="1"/>
              <a:t>dw</a:t>
            </a:r>
            <a:r>
              <a:rPr lang="en-US" dirty="0"/>
              <a:t> = </a:t>
            </a:r>
            <a:r>
              <a:rPr lang="en-US" dirty="0" err="1"/>
              <a:t>w_p</a:t>
            </a:r>
            <a:r>
              <a:rPr lang="en-US" dirty="0"/>
              <a:t> – interpolate(</a:t>
            </a:r>
            <a:r>
              <a:rPr lang="en-US" dirty="0" err="1"/>
              <a:t>w_bar</a:t>
            </a:r>
            <a:r>
              <a:rPr lang="en-US" dirty="0"/>
              <a:t>);</a:t>
            </a:r>
          </a:p>
          <a:p>
            <a:r>
              <a:rPr lang="en-US" dirty="0"/>
              <a:t>Psi = </a:t>
            </a:r>
            <a:r>
              <a:rPr lang="en-US" dirty="0" err="1"/>
              <a:t>Poisson.Solve</a:t>
            </a:r>
            <a:r>
              <a:rPr lang="en-US" dirty="0"/>
              <a:t>(</a:t>
            </a:r>
            <a:r>
              <a:rPr lang="en-US" dirty="0" err="1"/>
              <a:t>w_bar</a:t>
            </a:r>
            <a:r>
              <a:rPr lang="en-US" dirty="0"/>
              <a:t>);</a:t>
            </a:r>
          </a:p>
          <a:p>
            <a:r>
              <a:rPr lang="en-US" dirty="0" err="1"/>
              <a:t>v_smooth</a:t>
            </a:r>
            <a:r>
              <a:rPr lang="en-US" dirty="0"/>
              <a:t> = curl(Psi);</a:t>
            </a:r>
          </a:p>
          <a:p>
            <a:r>
              <a:rPr lang="en-US" dirty="0" err="1"/>
              <a:t>v_p</a:t>
            </a:r>
            <a:r>
              <a:rPr lang="en-US" dirty="0"/>
              <a:t> = interpolate(</a:t>
            </a:r>
            <a:r>
              <a:rPr lang="en-US" dirty="0" err="1"/>
              <a:t>v_smooth</a:t>
            </a:r>
            <a:r>
              <a:rPr lang="en-US" dirty="0"/>
              <a:t>) + </a:t>
            </a:r>
            <a:r>
              <a:rPr lang="en-US" dirty="0" err="1"/>
              <a:t>nearSum</a:t>
            </a:r>
            <a:r>
              <a:rPr lang="en-US" dirty="0"/>
              <a:t>(</a:t>
            </a:r>
            <a:r>
              <a:rPr lang="en-US" dirty="0" err="1"/>
              <a:t>dw</a:t>
            </a:r>
            <a:r>
              <a:rPr lang="en-US" dirty="0"/>
              <a:t>);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4529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A12A-D920-4B8A-8464-B0BDB7287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4612"/>
            <a:ext cx="10515600" cy="606425"/>
          </a:xfrm>
        </p:spPr>
        <p:txBody>
          <a:bodyPr>
            <a:normAutofit fontScale="90000"/>
          </a:bodyPr>
          <a:lstStyle/>
          <a:p>
            <a:r>
              <a:rPr lang="en-US" dirty="0"/>
              <a:t>Summarize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9E741-539D-4DEF-8EE2-6038A938E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825" y="681037"/>
            <a:ext cx="11229975" cy="549592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Fast Summation Methods</a:t>
            </a:r>
          </a:p>
          <a:p>
            <a:pPr lvl="1"/>
            <a:r>
              <a:rPr lang="en-US" dirty="0"/>
              <a:t>FMM</a:t>
            </a:r>
          </a:p>
          <a:p>
            <a:pPr lvl="1"/>
            <a:r>
              <a:rPr lang="en-US" dirty="0"/>
              <a:t>PPPM</a:t>
            </a:r>
          </a:p>
          <a:p>
            <a:r>
              <a:rPr lang="en-US" dirty="0"/>
              <a:t>Equations solved by Fast Summation Methods:</a:t>
            </a:r>
          </a:p>
          <a:p>
            <a:pPr lvl="1"/>
            <a:r>
              <a:rPr lang="en-US" dirty="0"/>
              <a:t>Poisson’s Equation</a:t>
            </a:r>
          </a:p>
          <a:p>
            <a:pPr lvl="1"/>
            <a:r>
              <a:rPr lang="en-US" dirty="0"/>
              <a:t>Laplace Equation</a:t>
            </a:r>
          </a:p>
          <a:p>
            <a:pPr lvl="1"/>
            <a:r>
              <a:rPr lang="en-US" dirty="0"/>
              <a:t>Helmholtz Equation</a:t>
            </a:r>
          </a:p>
          <a:p>
            <a:pPr lvl="1"/>
            <a:r>
              <a:rPr lang="en-US" dirty="0"/>
              <a:t>BEM</a:t>
            </a:r>
          </a:p>
          <a:p>
            <a:r>
              <a:rPr lang="en-US" dirty="0"/>
              <a:t>Applications of Fast Summation Methods</a:t>
            </a:r>
          </a:p>
          <a:p>
            <a:pPr lvl="1"/>
            <a:r>
              <a:rPr lang="en-US" dirty="0"/>
              <a:t>Electrostatic::Molecular Dynamics::Cancer, drug design research</a:t>
            </a:r>
          </a:p>
          <a:p>
            <a:pPr marL="457200" lvl="1" indent="0">
              <a:buNone/>
            </a:pPr>
            <a:r>
              <a:rPr lang="en-US" dirty="0"/>
              <a:t>		Magnetics::Ship design</a:t>
            </a:r>
          </a:p>
          <a:p>
            <a:pPr lvl="1"/>
            <a:r>
              <a:rPr lang="en-US" dirty="0"/>
              <a:t>Acoustics::Urban planning, vehicle shape design, theatre design</a:t>
            </a:r>
          </a:p>
          <a:p>
            <a:pPr lvl="1"/>
            <a:r>
              <a:rPr lang="en-US" dirty="0"/>
              <a:t>Potential flow::aircraft, wave</a:t>
            </a:r>
          </a:p>
          <a:p>
            <a:pPr lvl="1"/>
            <a:r>
              <a:rPr lang="en-US" dirty="0"/>
              <a:t>Vortex method::turbulent flow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68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D751C-0CF4-48DC-BACF-645F05C7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Fast Summation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71D8B3-0556-4CA8-B7A6-CD6EF630D7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1" r="5916"/>
          <a:stretch/>
        </p:blipFill>
        <p:spPr>
          <a:xfrm rot="16200000">
            <a:off x="3113088" y="46196"/>
            <a:ext cx="5257372" cy="83366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60E627-6699-489D-9D86-39093F8119A9}"/>
              </a:ext>
            </a:extLst>
          </p:cNvPr>
          <p:cNvSpPr txBox="1"/>
          <p:nvPr/>
        </p:nvSpPr>
        <p:spPr>
          <a:xfrm>
            <a:off x="1721709" y="2440463"/>
            <a:ext cx="348460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Consider a source and its potential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BEB995-6638-4A0F-BA97-51F97D9D1C41}"/>
              </a:ext>
            </a:extLst>
          </p:cNvPr>
          <p:cNvSpPr txBox="1"/>
          <p:nvPr/>
        </p:nvSpPr>
        <p:spPr>
          <a:xfrm>
            <a:off x="5968316" y="2440463"/>
            <a:ext cx="3614350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Multipole Expansion: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5FCB8-40A1-4264-8585-5DDB5B03C7A3}"/>
              </a:ext>
            </a:extLst>
          </p:cNvPr>
          <p:cNvSpPr txBox="1"/>
          <p:nvPr/>
        </p:nvSpPr>
        <p:spPr>
          <a:xfrm>
            <a:off x="1721709" y="3429000"/>
            <a:ext cx="3484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Apply Taylor expansion gives: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EF1235-9C9A-43BD-9E6D-C6A0F79BB44C}"/>
              </a:ext>
            </a:extLst>
          </p:cNvPr>
          <p:cNvCxnSpPr>
            <a:cxnSpLocks/>
          </p:cNvCxnSpPr>
          <p:nvPr/>
        </p:nvCxnSpPr>
        <p:spPr>
          <a:xfrm flipV="1">
            <a:off x="2752725" y="3086794"/>
            <a:ext cx="1828800" cy="9455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085BCD3-D5D0-4574-A2B1-493EFD02CD95}"/>
              </a:ext>
            </a:extLst>
          </p:cNvPr>
          <p:cNvCxnSpPr>
            <a:cxnSpLocks/>
          </p:cNvCxnSpPr>
          <p:nvPr/>
        </p:nvCxnSpPr>
        <p:spPr>
          <a:xfrm flipV="1">
            <a:off x="6643817" y="3248025"/>
            <a:ext cx="1690558" cy="11430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6785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7014C1-B24D-4D22-BAF8-8C4EDB9EB6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69" r="4069"/>
          <a:stretch/>
        </p:blipFill>
        <p:spPr>
          <a:xfrm rot="16200000">
            <a:off x="2755814" y="-766890"/>
            <a:ext cx="6680372" cy="89071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59D0CC-D8F5-4B04-8265-D0E13539770C}"/>
              </a:ext>
            </a:extLst>
          </p:cNvPr>
          <p:cNvSpPr txBox="1"/>
          <p:nvPr/>
        </p:nvSpPr>
        <p:spPr>
          <a:xfrm>
            <a:off x="5943600" y="445532"/>
            <a:ext cx="2447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Tree Code</a:t>
            </a:r>
          </a:p>
        </p:txBody>
      </p:sp>
    </p:spTree>
    <p:extLst>
      <p:ext uri="{BB962C8B-B14F-4D97-AF65-F5344CB8AC3E}">
        <p14:creationId xmlns:p14="http://schemas.microsoft.com/office/powerpoint/2010/main" val="394908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B1B67A-9064-4E3A-BC18-16CCFC7080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9"/>
          <a:stretch/>
        </p:blipFill>
        <p:spPr>
          <a:xfrm rot="16200000">
            <a:off x="2637896" y="-904346"/>
            <a:ext cx="6535208" cy="952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D9325E-D207-4478-B17E-EED1EECF7E0E}"/>
              </a:ext>
            </a:extLst>
          </p:cNvPr>
          <p:cNvSpPr txBox="1"/>
          <p:nvPr/>
        </p:nvSpPr>
        <p:spPr>
          <a:xfrm>
            <a:off x="1562100" y="711200"/>
            <a:ext cx="580390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Take one step further:</a:t>
            </a:r>
          </a:p>
          <a:p>
            <a:r>
              <a:rPr lang="en-US" dirty="0"/>
              <a:t>If we know M-Expansion at z1 (M1={z1, Q, </a:t>
            </a:r>
            <a:r>
              <a:rPr lang="en-US" dirty="0" err="1"/>
              <a:t>Q_k</a:t>
            </a:r>
            <a:r>
              <a:rPr lang="en-US" dirty="0"/>
              <a:t>} ,</a:t>
            </a:r>
          </a:p>
          <a:p>
            <a:r>
              <a:rPr lang="en-US" dirty="0"/>
              <a:t>What is the M-Expansion at z2 (M2={z2, Q2, Q2_k}?</a:t>
            </a:r>
          </a:p>
          <a:p>
            <a:r>
              <a:rPr lang="en-US" dirty="0"/>
              <a:t>We want to obtain the coefficients from M1, not </a:t>
            </a:r>
            <a:r>
              <a:rPr lang="en-US" dirty="0" err="1"/>
              <a:t>q_i’s</a:t>
            </a:r>
            <a:r>
              <a:rPr lang="en-US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D145164-AAF9-46AE-A4A1-D7847BC5BD58}"/>
              </a:ext>
            </a:extLst>
          </p:cNvPr>
          <p:cNvCxnSpPr/>
          <p:nvPr/>
        </p:nvCxnSpPr>
        <p:spPr>
          <a:xfrm flipV="1">
            <a:off x="2781300" y="2197100"/>
            <a:ext cx="4394200" cy="203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BEBDE57-0D19-490F-A185-80EBD266BC63}"/>
              </a:ext>
            </a:extLst>
          </p:cNvPr>
          <p:cNvCxnSpPr>
            <a:cxnSpLocks/>
          </p:cNvCxnSpPr>
          <p:nvPr/>
        </p:nvCxnSpPr>
        <p:spPr>
          <a:xfrm flipV="1">
            <a:off x="3606800" y="2298700"/>
            <a:ext cx="3657600" cy="11303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0718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4AF19F-D8D0-4DE0-8E1C-D93A92C160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4" r="3333"/>
          <a:stretch/>
        </p:blipFill>
        <p:spPr>
          <a:xfrm rot="16200000">
            <a:off x="3524250" y="-948003"/>
            <a:ext cx="5143500" cy="988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625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71E70E4-268F-407A-91DC-F10C5E3D8F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75"/>
          <a:stretch/>
        </p:blipFill>
        <p:spPr>
          <a:xfrm rot="16200000">
            <a:off x="2951868" y="-1237368"/>
            <a:ext cx="6288264" cy="952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3DB2E6-653C-45FC-83CA-790A4BC927DE}"/>
              </a:ext>
            </a:extLst>
          </p:cNvPr>
          <p:cNvSpPr txBox="1"/>
          <p:nvPr/>
        </p:nvSpPr>
        <p:spPr>
          <a:xfrm>
            <a:off x="1600200" y="812800"/>
            <a:ext cx="5283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View Source as Multipole: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23BFB8-87CB-48B4-A911-EA1E75978A14}"/>
              </a:ext>
            </a:extLst>
          </p:cNvPr>
          <p:cNvSpPr txBox="1"/>
          <p:nvPr/>
        </p:nvSpPr>
        <p:spPr>
          <a:xfrm>
            <a:off x="4440237" y="5783590"/>
            <a:ext cx="272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M2M Transform</a:t>
            </a:r>
          </a:p>
        </p:txBody>
      </p:sp>
    </p:spTree>
    <p:extLst>
      <p:ext uri="{BB962C8B-B14F-4D97-AF65-F5344CB8AC3E}">
        <p14:creationId xmlns:p14="http://schemas.microsoft.com/office/powerpoint/2010/main" val="972133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869674-2AAC-4281-A657-BBD4D53A9A0B}"/>
              </a:ext>
            </a:extLst>
          </p:cNvPr>
          <p:cNvSpPr txBox="1"/>
          <p:nvPr/>
        </p:nvSpPr>
        <p:spPr>
          <a:xfrm>
            <a:off x="508000" y="394692"/>
            <a:ext cx="1066800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struct Multipole{</a:t>
            </a:r>
          </a:p>
          <a:p>
            <a:r>
              <a:rPr lang="en-US" dirty="0"/>
              <a:t>         vec2 center;</a:t>
            </a:r>
          </a:p>
          <a:p>
            <a:r>
              <a:rPr lang="en-US" dirty="0"/>
              <a:t>         complex   q[p];</a:t>
            </a:r>
          </a:p>
          <a:p>
            <a:r>
              <a:rPr lang="en-US" dirty="0"/>
              <a:t>};</a:t>
            </a:r>
          </a:p>
          <a:p>
            <a:r>
              <a:rPr lang="en-US" dirty="0"/>
              <a:t>//source charge is a special Multipole,</a:t>
            </a:r>
          </a:p>
          <a:p>
            <a:r>
              <a:rPr lang="en-US" dirty="0"/>
              <a:t>//with center = charge pos, q0 = qi, q1…q4 =0</a:t>
            </a:r>
          </a:p>
          <a:p>
            <a:endParaRPr lang="en-US" dirty="0"/>
          </a:p>
          <a:p>
            <a:r>
              <a:rPr lang="en-US" dirty="0"/>
              <a:t>Multipole M2M(std::vector&lt;Multipole&gt; &amp;</a:t>
            </a:r>
            <a:r>
              <a:rPr lang="en-US" dirty="0" err="1"/>
              <a:t>qlist</a:t>
            </a:r>
            <a:r>
              <a:rPr lang="en-US" dirty="0"/>
              <a:t>)</a:t>
            </a:r>
          </a:p>
          <a:p>
            <a:r>
              <a:rPr lang="en-US" dirty="0"/>
              <a:t>{</a:t>
            </a:r>
          </a:p>
          <a:p>
            <a:r>
              <a:rPr lang="en-US" dirty="0"/>
              <a:t>       Multipole res;</a:t>
            </a:r>
          </a:p>
          <a:p>
            <a:r>
              <a:rPr lang="en-US" dirty="0"/>
              <a:t>       </a:t>
            </a:r>
            <a:r>
              <a:rPr lang="en-US" dirty="0" err="1"/>
              <a:t>res.center</a:t>
            </a:r>
            <a:r>
              <a:rPr lang="en-US" dirty="0"/>
              <a:t> = </a:t>
            </a:r>
            <a:r>
              <a:rPr lang="en-US" dirty="0" err="1"/>
              <a:t>weightedAverageof</a:t>
            </a:r>
            <a:r>
              <a:rPr lang="en-US" dirty="0"/>
              <a:t>(</a:t>
            </a:r>
            <a:r>
              <a:rPr lang="en-US" dirty="0" err="1"/>
              <a:t>qlist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].center*</a:t>
            </a:r>
            <a:r>
              <a:rPr lang="en-US" dirty="0" err="1"/>
              <a:t>qlist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].q[0]);</a:t>
            </a:r>
          </a:p>
          <a:p>
            <a:r>
              <a:rPr lang="en-US" dirty="0"/>
              <a:t>       q[0] = </a:t>
            </a:r>
            <a:r>
              <a:rPr lang="en-US" dirty="0" err="1"/>
              <a:t>sumof</a:t>
            </a:r>
            <a:r>
              <a:rPr lang="en-US" dirty="0"/>
              <a:t>(</a:t>
            </a:r>
            <a:r>
              <a:rPr lang="en-US" dirty="0" err="1"/>
              <a:t>qlist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].q[0]);</a:t>
            </a:r>
          </a:p>
          <a:p>
            <a:endParaRPr lang="en-US" dirty="0"/>
          </a:p>
          <a:p>
            <a:r>
              <a:rPr lang="en-US" dirty="0"/>
              <a:t>       for(k=1:p){</a:t>
            </a:r>
          </a:p>
          <a:p>
            <a:r>
              <a:rPr lang="en-US" dirty="0"/>
              <a:t>                </a:t>
            </a:r>
            <a:r>
              <a:rPr lang="en-US" dirty="0" err="1"/>
              <a:t>res.q</a:t>
            </a:r>
            <a:r>
              <a:rPr lang="en-US" dirty="0"/>
              <a:t>[k]=0;</a:t>
            </a:r>
          </a:p>
          <a:p>
            <a:r>
              <a:rPr lang="en-US" dirty="0"/>
              <a:t>                for(j=0:qlist.size()) {</a:t>
            </a:r>
          </a:p>
          <a:p>
            <a:r>
              <a:rPr lang="en-US" dirty="0"/>
              <a:t>                       </a:t>
            </a:r>
            <a:r>
              <a:rPr lang="en-US" dirty="0" err="1"/>
              <a:t>res.q</a:t>
            </a:r>
            <a:r>
              <a:rPr lang="en-US" dirty="0"/>
              <a:t>[k] += </a:t>
            </a:r>
            <a:r>
              <a:rPr lang="en-US" dirty="0" err="1"/>
              <a:t>computeBk</a:t>
            </a:r>
            <a:r>
              <a:rPr lang="en-US" dirty="0"/>
              <a:t>(</a:t>
            </a:r>
            <a:r>
              <a:rPr lang="en-US" dirty="0" err="1"/>
              <a:t>qlist</a:t>
            </a:r>
            <a:r>
              <a:rPr lang="en-US" dirty="0"/>
              <a:t>[</a:t>
            </a:r>
            <a:r>
              <a:rPr lang="en-US" dirty="0" err="1"/>
              <a:t>i</a:t>
            </a:r>
            <a:r>
              <a:rPr lang="en-US" dirty="0"/>
              <a:t>]);</a:t>
            </a:r>
          </a:p>
          <a:p>
            <a:r>
              <a:rPr lang="en-US" dirty="0"/>
              <a:t>                }</a:t>
            </a:r>
          </a:p>
          <a:p>
            <a:r>
              <a:rPr lang="en-US" dirty="0"/>
              <a:t>       }</a:t>
            </a:r>
          </a:p>
          <a:p>
            <a:r>
              <a:rPr lang="en-US" dirty="0"/>
              <a:t>       return res;    </a:t>
            </a:r>
          </a:p>
          <a:p>
            <a:r>
              <a:rPr lang="en-US" dirty="0"/>
              <a:t>}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8365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1672</TotalTime>
  <Words>1417</Words>
  <Application>Microsoft Office PowerPoint</Application>
  <PresentationFormat>Widescreen</PresentationFormat>
  <Paragraphs>193</Paragraphs>
  <Slides>35</Slides>
  <Notes>8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Times New Roman</vt:lpstr>
      <vt:lpstr>Office Theme</vt:lpstr>
      <vt:lpstr>Image</vt:lpstr>
      <vt:lpstr>Poisson’s Equation and Fast Method</vt:lpstr>
      <vt:lpstr>Poisson’s Euqation and its Fundamental Solution</vt:lpstr>
      <vt:lpstr>For Example: the Gravitational Problem</vt:lpstr>
      <vt:lpstr>Introduction to Fast Summation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Many, Many important applications</vt:lpstr>
      <vt:lpstr>Electrostatic</vt:lpstr>
      <vt:lpstr>Helmholtz</vt:lpstr>
      <vt:lpstr>Boundary Element Method</vt:lpstr>
      <vt:lpstr>Boundary Element Method</vt:lpstr>
      <vt:lpstr>PowerPoint Presentation</vt:lpstr>
      <vt:lpstr>Vortex flow</vt:lpstr>
      <vt:lpstr>Type of summations</vt:lpstr>
      <vt:lpstr>Compute them with same routine</vt:lpstr>
      <vt:lpstr>Other fast summation methods:</vt:lpstr>
      <vt:lpstr>PPPM: Combining PDE form and summation forms</vt:lpstr>
      <vt:lpstr>PPPM</vt:lpstr>
      <vt:lpstr>PPPM</vt:lpstr>
      <vt:lpstr>PPPM</vt:lpstr>
      <vt:lpstr>Local Correction</vt:lpstr>
      <vt:lpstr>Local Correction</vt:lpstr>
      <vt:lpstr>Local Correction</vt:lpstr>
      <vt:lpstr>Local Correction</vt:lpstr>
      <vt:lpstr>PPPM in few lines</vt:lpstr>
      <vt:lpstr>Summarize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Poisson’s Equation and Fast Method</dc:title>
  <dc:creator>XinXin Zhang</dc:creator>
  <cp:lastModifiedBy>XinXin Zhang</cp:lastModifiedBy>
  <cp:revision>32</cp:revision>
  <dcterms:created xsi:type="dcterms:W3CDTF">2020-06-26T09:48:32Z</dcterms:created>
  <dcterms:modified xsi:type="dcterms:W3CDTF">2020-06-27T13:41:07Z</dcterms:modified>
</cp:coreProperties>
</file>